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7"/>
  </p:notesMasterIdLst>
  <p:sldIdLst>
    <p:sldId id="256" r:id="rId2"/>
    <p:sldId id="257" r:id="rId3"/>
    <p:sldId id="258" r:id="rId4"/>
    <p:sldId id="270" r:id="rId5"/>
    <p:sldId id="278" r:id="rId6"/>
    <p:sldId id="279" r:id="rId7"/>
    <p:sldId id="280" r:id="rId8"/>
    <p:sldId id="267" r:id="rId9"/>
    <p:sldId id="272" r:id="rId10"/>
    <p:sldId id="285" r:id="rId11"/>
    <p:sldId id="294" r:id="rId12"/>
    <p:sldId id="286" r:id="rId13"/>
    <p:sldId id="259" r:id="rId14"/>
    <p:sldId id="273" r:id="rId15"/>
    <p:sldId id="274" r:id="rId16"/>
    <p:sldId id="275" r:id="rId17"/>
    <p:sldId id="276" r:id="rId18"/>
    <p:sldId id="277" r:id="rId19"/>
    <p:sldId id="281" r:id="rId20"/>
    <p:sldId id="290" r:id="rId21"/>
    <p:sldId id="292" r:id="rId22"/>
    <p:sldId id="293" r:id="rId23"/>
    <p:sldId id="288" r:id="rId24"/>
    <p:sldId id="289" r:id="rId25"/>
    <p:sldId id="282" r:id="rId26"/>
    <p:sldId id="283" r:id="rId27"/>
    <p:sldId id="295" r:id="rId28"/>
    <p:sldId id="299" r:id="rId29"/>
    <p:sldId id="298" r:id="rId30"/>
    <p:sldId id="300" r:id="rId31"/>
    <p:sldId id="296" r:id="rId32"/>
    <p:sldId id="301" r:id="rId33"/>
    <p:sldId id="302" r:id="rId34"/>
    <p:sldId id="303" r:id="rId35"/>
    <p:sldId id="304" r:id="rId36"/>
    <p:sldId id="305" r:id="rId37"/>
    <p:sldId id="309" r:id="rId38"/>
    <p:sldId id="306" r:id="rId39"/>
    <p:sldId id="307" r:id="rId40"/>
    <p:sldId id="310" r:id="rId41"/>
    <p:sldId id="313" r:id="rId42"/>
    <p:sldId id="297" r:id="rId43"/>
    <p:sldId id="311" r:id="rId44"/>
    <p:sldId id="312" r:id="rId45"/>
    <p:sldId id="260" r:id="rId46"/>
  </p:sld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62A"/>
    <a:srgbClr val="B7D6A8"/>
    <a:srgbClr val="A4C2F6"/>
    <a:srgbClr val="FFFFFF"/>
    <a:srgbClr val="7298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242" autoAdjust="0"/>
  </p:normalViewPr>
  <p:slideViewPr>
    <p:cSldViewPr snapToGrid="0" snapToObjects="1">
      <p:cViewPr varScale="1">
        <p:scale>
          <a:sx n="81" d="100"/>
          <a:sy n="81" d="100"/>
        </p:scale>
        <p:origin x="20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70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844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6192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683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001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5111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0118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9113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1489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3173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269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060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6684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4929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1047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99521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9336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1192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1613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29246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7192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46184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41952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6064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86120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36724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34604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38834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12190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8995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7841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48938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52543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50369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3906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21365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20950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572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58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4498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7226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048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7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7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microsoft.com/office/2007/relationships/media" Target="../media/media2.mov"/><Relationship Id="rId7" Type="http://schemas.openxmlformats.org/officeDocument/2006/relationships/image" Target="../media/image4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notesSlide" Target="../notesSlides/notesSlide39.xml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ov"/><Relationship Id="rId9" Type="http://schemas.openxmlformats.org/officeDocument/2006/relationships/image" Target="../media/image4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0B658B-BCEF-4B5C-870D-35BBC3882DBB}"/>
              </a:ext>
            </a:extLst>
          </p:cNvPr>
          <p:cNvSpPr txBox="1"/>
          <p:nvPr/>
        </p:nvSpPr>
        <p:spPr>
          <a:xfrm>
            <a:off x="661851" y="5778578"/>
            <a:ext cx="189526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dirty="0">
                <a:latin typeface="a아시아헤드3" panose="02020600000000000000" pitchFamily="18" charset="-127"/>
                <a:ea typeface="a아시아헤드3" panose="02020600000000000000" pitchFamily="18" charset="-127"/>
              </a:rPr>
              <a:t>Loss</a:t>
            </a:r>
            <a:r>
              <a:rPr lang="ko-KR" altLang="en-US" sz="7200" dirty="0">
                <a:latin typeface="a아시아헤드3" panose="02020600000000000000" pitchFamily="18" charset="-127"/>
                <a:ea typeface="a아시아헤드3" panose="02020600000000000000" pitchFamily="18" charset="-127"/>
              </a:rPr>
              <a:t> </a:t>
            </a:r>
            <a:r>
              <a:rPr lang="en-US" altLang="ko-KR" sz="7200" dirty="0">
                <a:latin typeface="a아시아헤드3" panose="02020600000000000000" pitchFamily="18" charset="-127"/>
                <a:ea typeface="a아시아헤드3" panose="02020600000000000000" pitchFamily="18" charset="-127"/>
              </a:rPr>
              <a:t>Functions</a:t>
            </a:r>
            <a:r>
              <a:rPr lang="ko-KR" altLang="en-US" sz="7200" dirty="0">
                <a:latin typeface="a아시아헤드3" panose="02020600000000000000" pitchFamily="18" charset="-127"/>
                <a:ea typeface="a아시아헤드3" panose="02020600000000000000" pitchFamily="18" charset="-127"/>
              </a:rPr>
              <a:t> </a:t>
            </a:r>
            <a:r>
              <a:rPr lang="en-US" altLang="ko-KR" sz="7200" dirty="0">
                <a:latin typeface="a아시아헤드3" panose="02020600000000000000" pitchFamily="18" charset="-127"/>
                <a:ea typeface="a아시아헤드3" panose="02020600000000000000" pitchFamily="18" charset="-127"/>
              </a:rPr>
              <a:t>and</a:t>
            </a:r>
            <a:r>
              <a:rPr lang="ko-KR" altLang="en-US" sz="7200" dirty="0">
                <a:latin typeface="a아시아헤드3" panose="02020600000000000000" pitchFamily="18" charset="-127"/>
                <a:ea typeface="a아시아헤드3" panose="02020600000000000000" pitchFamily="18" charset="-127"/>
              </a:rPr>
              <a:t> </a:t>
            </a:r>
            <a:r>
              <a:rPr lang="en-US" altLang="ko-KR" sz="7200" dirty="0">
                <a:latin typeface="a아시아헤드3" panose="02020600000000000000" pitchFamily="18" charset="-127"/>
                <a:ea typeface="a아시아헤드3" panose="02020600000000000000" pitchFamily="18" charset="-127"/>
              </a:rPr>
              <a:t>Optimization</a:t>
            </a:r>
            <a:endParaRPr lang="ko-KR" altLang="en-US" sz="7200" dirty="0">
              <a:latin typeface="a아시아헤드3" panose="02020600000000000000" pitchFamily="18" charset="-127"/>
              <a:ea typeface="a아시아헤드3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B96339-CF42-4896-9AF0-3A5824BC743F}"/>
              </a:ext>
            </a:extLst>
          </p:cNvPr>
          <p:cNvSpPr txBox="1"/>
          <p:nvPr/>
        </p:nvSpPr>
        <p:spPr>
          <a:xfrm>
            <a:off x="661851" y="8220891"/>
            <a:ext cx="49464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a아시아헤드4" panose="02020600000000000000" pitchFamily="18" charset="-127"/>
                <a:ea typeface="a아시아헤드4" panose="02020600000000000000" pitchFamily="18" charset="-127"/>
              </a:rPr>
              <a:t>CV</a:t>
            </a:r>
            <a:r>
              <a:rPr lang="ko-KR" altLang="en-US" sz="3200" dirty="0">
                <a:latin typeface="a아시아헤드4" panose="02020600000000000000" pitchFamily="18" charset="-127"/>
                <a:ea typeface="a아시아헤드4" panose="02020600000000000000" pitchFamily="18" charset="-127"/>
              </a:rPr>
              <a:t>팀 </a:t>
            </a:r>
            <a:r>
              <a:rPr lang="ko-KR" altLang="en-US" sz="3200" dirty="0" err="1">
                <a:latin typeface="a아시아헤드4" panose="02020600000000000000" pitchFamily="18" charset="-127"/>
                <a:ea typeface="a아시아헤드4" panose="02020600000000000000" pitchFamily="18" charset="-127"/>
              </a:rPr>
              <a:t>고주은</a:t>
            </a:r>
            <a:r>
              <a:rPr lang="en-US" altLang="ko-KR" sz="3200" dirty="0">
                <a:latin typeface="a아시아헤드4" panose="02020600000000000000" pitchFamily="18" charset="-127"/>
                <a:ea typeface="a아시아헤드4" panose="02020600000000000000" pitchFamily="18" charset="-127"/>
              </a:rPr>
              <a:t>, </a:t>
            </a:r>
            <a:r>
              <a:rPr lang="ko-KR" altLang="en-US" sz="3200" dirty="0">
                <a:latin typeface="a아시아헤드4" panose="02020600000000000000" pitchFamily="18" charset="-127"/>
                <a:ea typeface="a아시아헤드4" panose="02020600000000000000" pitchFamily="18" charset="-127"/>
              </a:rPr>
              <a:t>김나은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#02 Multiclass SVM Loss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BFD72649-8E2E-BE82-0A41-9C7F351390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5220" y="2703898"/>
            <a:ext cx="8333468" cy="585748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03CAC58C-B6EF-4583-7EAA-BCB91316976D}"/>
              </a:ext>
            </a:extLst>
          </p:cNvPr>
          <p:cNvSpPr txBox="1"/>
          <p:nvPr/>
        </p:nvSpPr>
        <p:spPr>
          <a:xfrm>
            <a:off x="3874612" y="8935436"/>
            <a:ext cx="97144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SVM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은 허용 가능한 오류 범위 내에서 최대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margin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만들어야 한다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72480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#02 Multiclass SVM Loss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5615C61-21E6-479A-AEDF-0797C60D5A55}"/>
                  </a:ext>
                </a:extLst>
              </p:cNvPr>
              <p:cNvSpPr txBox="1"/>
              <p:nvPr/>
            </p:nvSpPr>
            <p:spPr>
              <a:xfrm>
                <a:off x="692457" y="2161994"/>
                <a:ext cx="7661429" cy="2677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Given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an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example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80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𝑥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𝑖</m:t>
                        </m:r>
                      </m:sub>
                    </m:sSub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, </m:t>
                    </m:r>
                    <m:sSub>
                      <m:sSub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𝑦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𝑖</m:t>
                        </m:r>
                      </m:sub>
                    </m:sSub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)</m:t>
                    </m:r>
                  </m:oMath>
                </a14:m>
                <a:endParaRPr lang="en-US" altLang="ko-KR" sz="2800" b="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endParaRPr lang="en-US" altLang="ko-KR" sz="2800" b="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80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𝑥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: image (input data)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𝑦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: label (target data)</a:t>
                </a:r>
              </a:p>
              <a:p>
                <a:endPara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Score vector : s = f(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80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𝑥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, W)</a:t>
                </a:r>
                <a:endPara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5615C61-21E6-479A-AEDF-0797C60D5A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457" y="2161994"/>
                <a:ext cx="7661429" cy="2677656"/>
              </a:xfrm>
              <a:prstGeom prst="rect">
                <a:avLst/>
              </a:prstGeom>
              <a:blipFill>
                <a:blip r:embed="rId4"/>
                <a:stretch>
                  <a:fillRect l="-1672" t="-2506" b="-546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그림 7">
            <a:extLst>
              <a:ext uri="{FF2B5EF4-FFF2-40B4-BE49-F238E27FC236}">
                <a16:creationId xmlns:a16="http://schemas.microsoft.com/office/drawing/2014/main" id="{C87BEA1E-5FAB-66BD-B9C0-E4B23DBDA1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955" y="5505935"/>
            <a:ext cx="7244750" cy="378149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D3A118B-FBF3-0FFC-8AAE-FF874F9D08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53886" y="2716017"/>
            <a:ext cx="7451877" cy="5356036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AA5B9459-6D6A-91DA-87B0-6364A3C66C19}"/>
              </a:ext>
            </a:extLst>
          </p:cNvPr>
          <p:cNvSpPr/>
          <p:nvPr/>
        </p:nvSpPr>
        <p:spPr>
          <a:xfrm>
            <a:off x="3343275" y="8051527"/>
            <a:ext cx="514350" cy="471872"/>
          </a:xfrm>
          <a:prstGeom prst="rect">
            <a:avLst/>
          </a:prstGeom>
          <a:noFill/>
          <a:ln w="38100">
            <a:solidFill>
              <a:srgbClr val="00462A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02B71EA-1026-89EE-3ED5-0248BD937AF2}"/>
              </a:ext>
            </a:extLst>
          </p:cNvPr>
          <p:cNvSpPr/>
          <p:nvPr/>
        </p:nvSpPr>
        <p:spPr>
          <a:xfrm>
            <a:off x="4234202" y="8051527"/>
            <a:ext cx="514350" cy="471872"/>
          </a:xfrm>
          <a:prstGeom prst="rect">
            <a:avLst/>
          </a:prstGeom>
          <a:noFill/>
          <a:ln w="38100">
            <a:solidFill>
              <a:srgbClr val="00462A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62A2054-7EA6-FB48-CEA6-DE02ED4B7A12}"/>
              </a:ext>
            </a:extLst>
          </p:cNvPr>
          <p:cNvCxnSpPr/>
          <p:nvPr/>
        </p:nvCxnSpPr>
        <p:spPr>
          <a:xfrm>
            <a:off x="3600450" y="8523399"/>
            <a:ext cx="0" cy="5433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A0EB3EB-92F6-083D-6571-D7BB13C0A93F}"/>
              </a:ext>
            </a:extLst>
          </p:cNvPr>
          <p:cNvSpPr txBox="1"/>
          <p:nvPr/>
        </p:nvSpPr>
        <p:spPr>
          <a:xfrm>
            <a:off x="2052411" y="9135491"/>
            <a:ext cx="3096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잘못된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label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score</a:t>
            </a:r>
            <a:endParaRPr lang="ko-KR" altLang="en-US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7DAEDAFF-F1CF-9FAD-21E8-AD242519FA99}"/>
              </a:ext>
            </a:extLst>
          </p:cNvPr>
          <p:cNvCxnSpPr>
            <a:cxnSpLocks/>
            <a:stCxn id="13" idx="0"/>
          </p:cNvCxnSpPr>
          <p:nvPr/>
        </p:nvCxnSpPr>
        <p:spPr>
          <a:xfrm rot="5400000" flipH="1" flipV="1">
            <a:off x="5000093" y="7179971"/>
            <a:ext cx="362840" cy="138027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9F1DF9E-06F2-417F-52E6-D234C72854BA}"/>
              </a:ext>
            </a:extLst>
          </p:cNvPr>
          <p:cNvSpPr txBox="1"/>
          <p:nvPr/>
        </p:nvSpPr>
        <p:spPr>
          <a:xfrm>
            <a:off x="5861666" y="7488631"/>
            <a:ext cx="23808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정답 클래스의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score</a:t>
            </a:r>
            <a:endParaRPr lang="ko-KR" altLang="en-US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7" name="이등변 삼각형 26">
            <a:extLst>
              <a:ext uri="{FF2B5EF4-FFF2-40B4-BE49-F238E27FC236}">
                <a16:creationId xmlns:a16="http://schemas.microsoft.com/office/drawing/2014/main" id="{1224F304-447B-EEAB-4967-1C40EE785243}"/>
              </a:ext>
            </a:extLst>
          </p:cNvPr>
          <p:cNvSpPr/>
          <p:nvPr/>
        </p:nvSpPr>
        <p:spPr>
          <a:xfrm>
            <a:off x="5028892" y="7894383"/>
            <a:ext cx="544243" cy="543328"/>
          </a:xfrm>
          <a:prstGeom prst="triangle">
            <a:avLst/>
          </a:prstGeom>
          <a:noFill/>
          <a:ln w="38100">
            <a:solidFill>
              <a:srgbClr val="7298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BA8B933C-251F-E96A-12BC-E1F600240473}"/>
              </a:ext>
            </a:extLst>
          </p:cNvPr>
          <p:cNvCxnSpPr>
            <a:cxnSpLocks/>
            <a:stCxn id="27" idx="4"/>
          </p:cNvCxnSpPr>
          <p:nvPr/>
        </p:nvCxnSpPr>
        <p:spPr>
          <a:xfrm>
            <a:off x="5573135" y="8437711"/>
            <a:ext cx="448730" cy="2056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AE69086-EDFC-3BFE-C806-65B87A0422D4}"/>
              </a:ext>
            </a:extLst>
          </p:cNvPr>
          <p:cNvSpPr txBox="1"/>
          <p:nvPr/>
        </p:nvSpPr>
        <p:spPr>
          <a:xfrm>
            <a:off x="5722812" y="8582178"/>
            <a:ext cx="23808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Safety margin</a:t>
            </a:r>
            <a:endParaRPr lang="ko-KR" altLang="en-US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47313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#02 Multiclass SVM Loss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5615C61-21E6-479A-AEDF-0797C60D5A55}"/>
                  </a:ext>
                </a:extLst>
              </p:cNvPr>
              <p:cNvSpPr txBox="1"/>
              <p:nvPr/>
            </p:nvSpPr>
            <p:spPr>
              <a:xfrm>
                <a:off x="8585204" y="3294212"/>
                <a:ext cx="8604778" cy="11940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800" i="1" dirty="0" smtClean="0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</m:ctrlPr>
                        </m:sSubPr>
                        <m:e>
                          <m:r>
                            <a:rPr lang="en-US" altLang="ko-KR" sz="2800" b="0" i="1" dirty="0" smtClean="0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  <m:t>𝐿</m:t>
                          </m:r>
                        </m:e>
                        <m:sub>
                          <m:r>
                            <a:rPr lang="en-US" altLang="ko-KR" sz="2800" b="0" i="1" dirty="0" smtClean="0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  <m:t>𝑖</m:t>
                          </m:r>
                        </m:sub>
                      </m:sSub>
                      <m:r>
                        <a:rPr lang="en-US" altLang="ko-KR" sz="2800" b="0" i="1" dirty="0" smtClean="0">
                          <a:latin typeface="Cambria Math" panose="02040503050406030204" pitchFamily="18" charset="0"/>
                          <a:ea typeface="a아시아헤드1" panose="02020600000000000000" pitchFamily="18" charset="-127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ko-KR" sz="2800" b="0" i="1" dirty="0" smtClean="0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ko-KR" sz="2800" b="0" i="1" dirty="0" smtClean="0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  <m:t>𝑗</m:t>
                          </m:r>
                          <m:r>
                            <a:rPr lang="en-US" altLang="ko-KR" sz="2800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≠</m:t>
                          </m:r>
                          <m:sSub>
                            <m:sSubPr>
                              <m:ctrlPr>
                                <a:rPr lang="en-US" altLang="ko-KR" sz="2800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2800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ko-KR" sz="2800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  <m:sup/>
                        <m:e>
                          <m:r>
                            <m:rPr>
                              <m:sty m:val="p"/>
                            </m:rPr>
                            <a:rPr lang="en-US" altLang="ko-KR" sz="2800" b="0" i="0" dirty="0" smtClean="0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  <m:t>max</m:t>
                          </m:r>
                          <m:r>
                            <a:rPr lang="en-US" altLang="ko-KR" sz="2800" b="0" i="1" dirty="0" smtClean="0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  <m:t>⁡(0, </m:t>
                          </m:r>
                          <m:sSub>
                            <m:sSubPr>
                              <m:ctrlPr>
                                <a:rPr lang="en-US" altLang="ko-KR" sz="2800" b="0" i="1" dirty="0" smtClean="0">
                                  <a:latin typeface="Cambria Math" panose="02040503050406030204" pitchFamily="18" charset="0"/>
                                  <a:ea typeface="a아시아헤드1" panose="02020600000000000000" pitchFamily="18" charset="-127"/>
                                </a:rPr>
                              </m:ctrlPr>
                            </m:sSubPr>
                            <m:e>
                              <m:r>
                                <a:rPr lang="en-US" altLang="ko-KR" sz="2800" b="0" i="1" dirty="0" smtClean="0">
                                  <a:latin typeface="Cambria Math" panose="02040503050406030204" pitchFamily="18" charset="0"/>
                                  <a:ea typeface="a아시아헤드1" panose="02020600000000000000" pitchFamily="18" charset="-127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ko-KR" sz="2800" b="0" i="1" dirty="0" smtClean="0">
                                  <a:latin typeface="Cambria Math" panose="02040503050406030204" pitchFamily="18" charset="0"/>
                                  <a:ea typeface="a아시아헤드1" panose="02020600000000000000" pitchFamily="18" charset="-127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altLang="ko-KR" sz="2800" b="0" i="1" dirty="0" smtClean="0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ko-KR" sz="2800" b="0" i="1" dirty="0" smtClean="0">
                                  <a:latin typeface="Cambria Math" panose="02040503050406030204" pitchFamily="18" charset="0"/>
                                  <a:ea typeface="a아시아헤드1" panose="02020600000000000000" pitchFamily="18" charset="-127"/>
                                </a:rPr>
                              </m:ctrlPr>
                            </m:sSubPr>
                            <m:e>
                              <m:r>
                                <a:rPr lang="en-US" altLang="ko-KR" sz="2800" b="0" i="1" dirty="0" smtClean="0">
                                  <a:latin typeface="Cambria Math" panose="02040503050406030204" pitchFamily="18" charset="0"/>
                                  <a:ea typeface="a아시아헤드1" panose="02020600000000000000" pitchFamily="18" charset="-127"/>
                                </a:rPr>
                                <m:t>𝑠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altLang="ko-KR" sz="2800" b="0" i="1" dirty="0" smtClean="0">
                                      <a:latin typeface="Cambria Math" panose="02040503050406030204" pitchFamily="18" charset="0"/>
                                      <a:ea typeface="a아시아헤드1" panose="02020600000000000000" pitchFamily="18" charset="-127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2800" b="0" i="1" dirty="0" smtClean="0">
                                      <a:latin typeface="Cambria Math" panose="02040503050406030204" pitchFamily="18" charset="0"/>
                                      <a:ea typeface="a아시아헤드1" panose="02020600000000000000" pitchFamily="18" charset="-127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ko-KR" sz="2800" b="0" i="1" dirty="0" smtClean="0">
                                      <a:latin typeface="Cambria Math" panose="02040503050406030204" pitchFamily="18" charset="0"/>
                                      <a:ea typeface="a아시아헤드1" panose="02020600000000000000" pitchFamily="18" charset="-127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</m:sSub>
                          <m:r>
                            <a:rPr lang="en-US" altLang="ko-KR" sz="2800" b="0" i="1" dirty="0" smtClean="0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  <m:t>+1)</m:t>
                          </m:r>
                        </m:e>
                      </m:nary>
                    </m:oMath>
                  </m:oMathPara>
                </a14:m>
                <a:endPara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5615C61-21E6-479A-AEDF-0797C60D5A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85204" y="3294212"/>
                <a:ext cx="8604778" cy="119404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3EC5D0A7-CF8D-42D7-9BE5-6C5EA10DCAD7}"/>
              </a:ext>
            </a:extLst>
          </p:cNvPr>
          <p:cNvSpPr txBox="1"/>
          <p:nvPr/>
        </p:nvSpPr>
        <p:spPr>
          <a:xfrm>
            <a:off x="9297539" y="5896716"/>
            <a:ext cx="766142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Ex) Cat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max(0, 5.1 - 3.2 + 1) + max(0, -1.7 - 3.2 + 1)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= max(0, 2.9) + max(0, -3.9)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= 2.9 + 0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= 2.9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0BD7EE4-6825-6A4F-9DC4-1DBD84BE51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000" y="1997024"/>
            <a:ext cx="7928351" cy="5491014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DD8BB577-598B-0423-717C-59F1ED92FE9A}"/>
              </a:ext>
            </a:extLst>
          </p:cNvPr>
          <p:cNvGrpSpPr/>
          <p:nvPr/>
        </p:nvGrpSpPr>
        <p:grpSpPr>
          <a:xfrm>
            <a:off x="11806011" y="3659426"/>
            <a:ext cx="3096078" cy="1484074"/>
            <a:chOff x="2052411" y="8051527"/>
            <a:chExt cx="3096078" cy="1484074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2CD3E5E-1F14-1933-5EE8-088200C44518}"/>
                </a:ext>
              </a:extLst>
            </p:cNvPr>
            <p:cNvSpPr/>
            <p:nvPr/>
          </p:nvSpPr>
          <p:spPr>
            <a:xfrm>
              <a:off x="3343275" y="8051527"/>
              <a:ext cx="514350" cy="471872"/>
            </a:xfrm>
            <a:prstGeom prst="rect">
              <a:avLst/>
            </a:prstGeom>
            <a:noFill/>
            <a:ln w="38100">
              <a:solidFill>
                <a:srgbClr val="00462A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6CE3E455-6357-2628-9397-C4724B8A83D5}"/>
                </a:ext>
              </a:extLst>
            </p:cNvPr>
            <p:cNvCxnSpPr/>
            <p:nvPr/>
          </p:nvCxnSpPr>
          <p:spPr>
            <a:xfrm>
              <a:off x="3600450" y="8523399"/>
              <a:ext cx="0" cy="54332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0B3BEE4-675E-E6AE-285B-2B9354824BAE}"/>
                </a:ext>
              </a:extLst>
            </p:cNvPr>
            <p:cNvSpPr txBox="1"/>
            <p:nvPr/>
          </p:nvSpPr>
          <p:spPr>
            <a:xfrm>
              <a:off x="2052411" y="9135491"/>
              <a:ext cx="309607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잘못된 </a:t>
              </a:r>
              <a:r>
                <a:rPr lang="en-US" altLang="ko-KR" sz="20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label</a:t>
              </a:r>
              <a:r>
                <a:rPr lang="ko-KR" altLang="en-US" sz="20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의 </a:t>
              </a:r>
              <a:r>
                <a:rPr lang="en-US" altLang="ko-KR" sz="20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score</a:t>
              </a:r>
              <a:endPara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endParaRPr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5D6BEFA-8E71-0AD9-83F6-348B37C2DC02}"/>
              </a:ext>
            </a:extLst>
          </p:cNvPr>
          <p:cNvSpPr/>
          <p:nvPr/>
        </p:nvSpPr>
        <p:spPr>
          <a:xfrm>
            <a:off x="13820715" y="3626568"/>
            <a:ext cx="514350" cy="471872"/>
          </a:xfrm>
          <a:prstGeom prst="rect">
            <a:avLst/>
          </a:prstGeom>
          <a:noFill/>
          <a:ln w="38100">
            <a:solidFill>
              <a:srgbClr val="00462A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93CA863D-1914-C68B-C477-5EEF8CD6F5D5}"/>
              </a:ext>
            </a:extLst>
          </p:cNvPr>
          <p:cNvCxnSpPr>
            <a:cxnSpLocks/>
            <a:stCxn id="13" idx="0"/>
          </p:cNvCxnSpPr>
          <p:nvPr/>
        </p:nvCxnSpPr>
        <p:spPr>
          <a:xfrm rot="5400000" flipH="1" flipV="1">
            <a:off x="14312876" y="3037356"/>
            <a:ext cx="354227" cy="824199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80C27CE-752F-D92A-4D76-07229AE5374A}"/>
              </a:ext>
            </a:extLst>
          </p:cNvPr>
          <p:cNvSpPr txBox="1"/>
          <p:nvPr/>
        </p:nvSpPr>
        <p:spPr>
          <a:xfrm>
            <a:off x="14902089" y="3063672"/>
            <a:ext cx="23808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정답 클래스의 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score</a:t>
            </a:r>
            <a:endParaRPr lang="ko-KR" altLang="en-US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77FDA0D4-A2E1-BA4A-55D5-8EA720762886}"/>
              </a:ext>
            </a:extLst>
          </p:cNvPr>
          <p:cNvGrpSpPr/>
          <p:nvPr/>
        </p:nvGrpSpPr>
        <p:grpSpPr>
          <a:xfrm>
            <a:off x="14540833" y="3501896"/>
            <a:ext cx="2727773" cy="1061481"/>
            <a:chOff x="5028892" y="7894383"/>
            <a:chExt cx="2727773" cy="1061481"/>
          </a:xfrm>
        </p:grpSpPr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F45A8278-1B38-C032-029B-8B3BCE0AC482}"/>
                </a:ext>
              </a:extLst>
            </p:cNvPr>
            <p:cNvSpPr/>
            <p:nvPr/>
          </p:nvSpPr>
          <p:spPr>
            <a:xfrm>
              <a:off x="5028892" y="7894383"/>
              <a:ext cx="544243" cy="543328"/>
            </a:xfrm>
            <a:prstGeom prst="triangle">
              <a:avLst/>
            </a:prstGeom>
            <a:noFill/>
            <a:ln w="38100">
              <a:solidFill>
                <a:srgbClr val="7298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96CF7A68-F89B-CB66-ACAD-1D0FB26AD17A}"/>
                </a:ext>
              </a:extLst>
            </p:cNvPr>
            <p:cNvCxnSpPr>
              <a:cxnSpLocks/>
              <a:stCxn id="18" idx="4"/>
            </p:cNvCxnSpPr>
            <p:nvPr/>
          </p:nvCxnSpPr>
          <p:spPr>
            <a:xfrm>
              <a:off x="5573135" y="8437711"/>
              <a:ext cx="448730" cy="20569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AD796AD-8051-1B72-EAF8-67FE132DC560}"/>
                </a:ext>
              </a:extLst>
            </p:cNvPr>
            <p:cNvSpPr txBox="1"/>
            <p:nvPr/>
          </p:nvSpPr>
          <p:spPr>
            <a:xfrm>
              <a:off x="5375852" y="8555754"/>
              <a:ext cx="238081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margin</a:t>
              </a:r>
              <a:endPara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endParaRPr>
            </a:p>
          </p:txBody>
        </p:sp>
      </p:grpSp>
      <p:pic>
        <p:nvPicPr>
          <p:cNvPr id="25" name="그림 24">
            <a:extLst>
              <a:ext uri="{FF2B5EF4-FFF2-40B4-BE49-F238E27FC236}">
                <a16:creationId xmlns:a16="http://schemas.microsoft.com/office/drawing/2014/main" id="{6889187D-B71A-D015-93A2-EF1B90DF50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9000" y="8067547"/>
            <a:ext cx="6377208" cy="165691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D7267AAD-E1E3-CB91-14DB-882F6904343E}"/>
              </a:ext>
            </a:extLst>
          </p:cNvPr>
          <p:cNvSpPr txBox="1"/>
          <p:nvPr/>
        </p:nvSpPr>
        <p:spPr>
          <a:xfrm>
            <a:off x="9297539" y="8738189"/>
            <a:ext cx="76614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 = (2.9 + 0 + 12.9)/3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= 5.27 (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최종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Loss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0362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#02 Multiclass SVM Loss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692457" y="2161994"/>
            <a:ext cx="9702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Q1. What happens to loss if car scores change a bit? 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883C64-2400-433D-96E4-21D520A36DD9}"/>
              </a:ext>
            </a:extLst>
          </p:cNvPr>
          <p:cNvSpPr txBox="1"/>
          <p:nvPr/>
        </p:nvSpPr>
        <p:spPr>
          <a:xfrm>
            <a:off x="9410922" y="6093577"/>
            <a:ext cx="766142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Ex) car score =&gt; 3.9 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max(0, 1.3 – 3.9 +1) + max(0, 2.0 -3.9 + 1)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= 0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E13FA100-BFE6-C341-FBE3-F25DAD6FACBC}"/>
              </a:ext>
            </a:extLst>
          </p:cNvPr>
          <p:cNvGrpSpPr/>
          <p:nvPr/>
        </p:nvGrpSpPr>
        <p:grpSpPr>
          <a:xfrm>
            <a:off x="1215649" y="3200400"/>
            <a:ext cx="7039351" cy="4924606"/>
            <a:chOff x="1215649" y="3200400"/>
            <a:chExt cx="7039351" cy="492460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DCB9020C-D3A5-A8E4-2138-9FA4EB6A120F}"/>
                </a:ext>
              </a:extLst>
            </p:cNvPr>
            <p:cNvGrpSpPr/>
            <p:nvPr/>
          </p:nvGrpSpPr>
          <p:grpSpPr>
            <a:xfrm>
              <a:off x="1215649" y="3480294"/>
              <a:ext cx="7039351" cy="4644712"/>
              <a:chOff x="2895600" y="3480294"/>
              <a:chExt cx="7928351" cy="5491014"/>
            </a:xfrm>
          </p:grpSpPr>
          <p:pic>
            <p:nvPicPr>
              <p:cNvPr id="8" name="그림 7">
                <a:extLst>
                  <a:ext uri="{FF2B5EF4-FFF2-40B4-BE49-F238E27FC236}">
                    <a16:creationId xmlns:a16="http://schemas.microsoft.com/office/drawing/2014/main" id="{167A30FA-3EEF-15E0-7F36-32E19E4C2F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95600" y="3480294"/>
                <a:ext cx="7928351" cy="5491014"/>
              </a:xfrm>
              <a:prstGeom prst="rect">
                <a:avLst/>
              </a:prstGeom>
            </p:spPr>
          </p:pic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EC5D0A7-CF8D-42D7-9BE5-6C5EA10DCAD7}"/>
                  </a:ext>
                </a:extLst>
              </p:cNvPr>
              <p:cNvSpPr txBox="1"/>
              <p:nvPr/>
            </p:nvSpPr>
            <p:spPr>
              <a:xfrm>
                <a:off x="7192141" y="6569737"/>
                <a:ext cx="1161743" cy="7078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4000" b="1" dirty="0">
                    <a:solidFill>
                      <a:srgbClr val="FF0000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3.9</a:t>
                </a:r>
                <a:endParaRPr lang="ko-KR" altLang="en-US" sz="4000" b="1" dirty="0">
                  <a:solidFill>
                    <a:srgbClr val="FF0000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6F5D4D8E-2B1C-EFBE-721F-991522753419}"/>
                </a:ext>
              </a:extLst>
            </p:cNvPr>
            <p:cNvSpPr/>
            <p:nvPr/>
          </p:nvSpPr>
          <p:spPr>
            <a:xfrm>
              <a:off x="4597400" y="3200400"/>
              <a:ext cx="1930400" cy="4401387"/>
            </a:xfrm>
            <a:prstGeom prst="rect">
              <a:avLst/>
            </a:prstGeom>
            <a:noFill/>
            <a:ln w="38100">
              <a:solidFill>
                <a:srgbClr val="00462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1043120B-E2E2-FFF2-F83D-9E8B3D21D9B1}"/>
              </a:ext>
            </a:extLst>
          </p:cNvPr>
          <p:cNvSpPr txBox="1"/>
          <p:nvPr/>
        </p:nvSpPr>
        <p:spPr>
          <a:xfrm>
            <a:off x="9410922" y="3480294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A)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변화 없다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B5DADA-3D0D-1482-769E-07242176BAA2}"/>
              </a:ext>
            </a:extLst>
          </p:cNvPr>
          <p:cNvSpPr txBox="1"/>
          <p:nvPr/>
        </p:nvSpPr>
        <p:spPr>
          <a:xfrm>
            <a:off x="9410921" y="4666446"/>
            <a:ext cx="76614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Loss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는 오직 정답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score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그 외의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score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와의 차이만 고려한다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#02 Multiclass SVM Loss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692457" y="2161994"/>
            <a:ext cx="9702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Q2. What is the min/max possible loss?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C5D0A7-CF8D-42D7-9BE5-6C5EA10DCAD7}"/>
              </a:ext>
            </a:extLst>
          </p:cNvPr>
          <p:cNvSpPr txBox="1"/>
          <p:nvPr/>
        </p:nvSpPr>
        <p:spPr>
          <a:xfrm>
            <a:off x="9429141" y="4183846"/>
            <a:ext cx="19322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Min = 0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0C6153C-0FE0-D36D-F37B-92EBDE9F97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457" y="3285434"/>
            <a:ext cx="7243266" cy="53569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A07A218-B9B0-923C-B7B3-EAC360F5D50F}"/>
              </a:ext>
            </a:extLst>
          </p:cNvPr>
          <p:cNvSpPr txBox="1"/>
          <p:nvPr/>
        </p:nvSpPr>
        <p:spPr>
          <a:xfrm>
            <a:off x="9429141" y="6046121"/>
            <a:ext cx="19322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Max = ∞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A06090-1D86-525D-6D01-557DF27CF3B4}"/>
              </a:ext>
            </a:extLst>
          </p:cNvPr>
          <p:cNvSpPr txBox="1"/>
          <p:nvPr/>
        </p:nvSpPr>
        <p:spPr>
          <a:xfrm>
            <a:off x="9386135" y="4858369"/>
            <a:ext cx="56692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=&gt;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정답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class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score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가장 클 경우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7471A48-F5F4-D0BE-6CC8-748309B2D3E2}"/>
              </a:ext>
            </a:extLst>
          </p:cNvPr>
          <p:cNvSpPr txBox="1"/>
          <p:nvPr/>
        </p:nvSpPr>
        <p:spPr>
          <a:xfrm>
            <a:off x="9386135" y="6710653"/>
            <a:ext cx="72432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=&gt;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정답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class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score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매우 낮은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음수값일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경우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그래프의 모양 고려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07227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#02 Multiclass SVM Loss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692457" y="2161994"/>
            <a:ext cx="9702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Q3. At initialization W is small so all s ≈ 0.</a:t>
            </a:r>
            <a:r>
              <a:rPr lang="en-US" altLang="ko-KR" sz="2800" dirty="0">
                <a:latin typeface="Bauhaus 93" panose="04030905020B02020C02" pitchFamily="82" charset="0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What is the loss?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C5D0A7-CF8D-42D7-9BE5-6C5EA10DCAD7}"/>
              </a:ext>
            </a:extLst>
          </p:cNvPr>
          <p:cNvSpPr txBox="1"/>
          <p:nvPr/>
        </p:nvSpPr>
        <p:spPr>
          <a:xfrm>
            <a:off x="5543870" y="3478252"/>
            <a:ext cx="6296267" cy="523220"/>
          </a:xfrm>
          <a:prstGeom prst="rect">
            <a:avLst/>
          </a:prstGeom>
          <a:noFill/>
          <a:ln>
            <a:solidFill>
              <a:srgbClr val="00462A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Loss = class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수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– 1 (sanity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check)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883C64-2400-433D-96E4-21D520A36DD9}"/>
              </a:ext>
            </a:extLst>
          </p:cNvPr>
          <p:cNvSpPr txBox="1"/>
          <p:nvPr/>
        </p:nvSpPr>
        <p:spPr>
          <a:xfrm>
            <a:off x="692457" y="4847558"/>
            <a:ext cx="125083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=&gt;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정답이 아닌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class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순회하므로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C-1 class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순회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</a:t>
            </a:r>
          </a:p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비교하는 두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score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거의 비슷하므로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Margin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의해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 score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얻게 되고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loss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는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C-1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39438A-39EE-690F-8ADF-193DF68F9BBB}"/>
              </a:ext>
            </a:extLst>
          </p:cNvPr>
          <p:cNvSpPr txBox="1"/>
          <p:nvPr/>
        </p:nvSpPr>
        <p:spPr>
          <a:xfrm>
            <a:off x="6946651" y="6558565"/>
            <a:ext cx="678222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max(0, 0 - 0 + 1) + max(0, 0 – 0 + 1) = 2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 = (2+2+2)/3 = 2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BC2E21F-EE4B-FE04-5879-100D90FBE7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3304" y="6408445"/>
            <a:ext cx="5353797" cy="351521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C971C26-A2A4-010E-2048-3A6FDD240F60}"/>
              </a:ext>
            </a:extLst>
          </p:cNvPr>
          <p:cNvSpPr txBox="1"/>
          <p:nvPr/>
        </p:nvSpPr>
        <p:spPr>
          <a:xfrm>
            <a:off x="6946651" y="8161731"/>
            <a:ext cx="804605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디버깅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strategy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용이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=&gt;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처음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training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시작할 때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Loss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C-1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 아닐 경우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bug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존재</a:t>
            </a:r>
          </a:p>
        </p:txBody>
      </p:sp>
    </p:spTree>
    <p:extLst>
      <p:ext uri="{BB962C8B-B14F-4D97-AF65-F5344CB8AC3E}">
        <p14:creationId xmlns:p14="http://schemas.microsoft.com/office/powerpoint/2010/main" val="2393480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#02 Multiclass SVM Loss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692457" y="2161994"/>
            <a:ext cx="9702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Q4. What if the sum was over all classes?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C5D0A7-CF8D-42D7-9BE5-6C5EA10DCAD7}"/>
              </a:ext>
            </a:extLst>
          </p:cNvPr>
          <p:cNvSpPr txBox="1"/>
          <p:nvPr/>
        </p:nvSpPr>
        <p:spPr>
          <a:xfrm>
            <a:off x="692456" y="3611356"/>
            <a:ext cx="123631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A) 1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 된다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 (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오류가 없음을 쉽게 해석하기 위해 정답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class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빼고 계산한다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.)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A72A08E-C144-57C8-3FBD-DFE765AC70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2253"/>
          <a:stretch/>
        </p:blipFill>
        <p:spPr>
          <a:xfrm>
            <a:off x="1092201" y="4947740"/>
            <a:ext cx="6858000" cy="41677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5B111FB-96CD-9036-8170-1F5AEF2A5901}"/>
              </a:ext>
            </a:extLst>
          </p:cNvPr>
          <p:cNvSpPr txBox="1"/>
          <p:nvPr/>
        </p:nvSpPr>
        <p:spPr>
          <a:xfrm>
            <a:off x="8455484" y="5491804"/>
            <a:ext cx="903574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Ex)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Car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max(0, 1.3 – 4.9 + 1) + max(0, 4.9 -4.9 + 1)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+ max(0, 2.0 – 4.9 + 1)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= 1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58869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#02 Multiclass SVM Loss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692457" y="2161994"/>
            <a:ext cx="9702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Q5. What if we used mean instead of sum?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62B37A-066B-05F1-C6DC-359FA250F771}"/>
              </a:ext>
            </a:extLst>
          </p:cNvPr>
          <p:cNvSpPr txBox="1"/>
          <p:nvPr/>
        </p:nvSpPr>
        <p:spPr>
          <a:xfrm>
            <a:off x="692456" y="3611356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A)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영향을 별로 미치지 않는다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45E831-AD37-F044-D0C4-3B9AEC03C07E}"/>
              </a:ext>
            </a:extLst>
          </p:cNvPr>
          <p:cNvSpPr txBox="1"/>
          <p:nvPr/>
        </p:nvSpPr>
        <p:spPr>
          <a:xfrm>
            <a:off x="692455" y="5060718"/>
            <a:ext cx="137093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Symbol" panose="05050102010706020507" pitchFamily="18" charset="2"/>
              <a:buChar char="Þ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Class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수는 정해져 있으므로 평균을 취하는 것은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loss function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rescale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할 뿐이다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</a:t>
            </a:r>
          </a:p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궁극적으로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SVM loss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는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class score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값이 얼마인지 중요하지 않다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20104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#02 Multiclass SVM Loss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5615C61-21E6-479A-AEDF-0797C60D5A55}"/>
                  </a:ext>
                </a:extLst>
              </p:cNvPr>
              <p:cNvSpPr txBox="1"/>
              <p:nvPr/>
            </p:nvSpPr>
            <p:spPr>
              <a:xfrm>
                <a:off x="692457" y="2161994"/>
                <a:ext cx="9702827" cy="5883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Q6. What if we used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80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𝐿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𝑖</m:t>
                        </m:r>
                      </m:sub>
                    </m:sSub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𝑗</m:t>
                        </m:r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≠</m:t>
                        </m:r>
                        <m:sSub>
                          <m:sSubPr>
                            <m:ctrlPr>
                              <a:rPr lang="en-US" altLang="ko-KR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/>
                      <m:e>
                        <m:sSup>
                          <m:sSupPr>
                            <m:ctrlP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altLang="ko-KR" sz="280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max</m:t>
                            </m:r>
                            <m:r>
                              <a:rPr lang="en-US" altLang="ko-KR" sz="2800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⁡(0, </m:t>
                            </m:r>
                            <m:sSub>
                              <m:sSubPr>
                                <m:ctrlPr>
                                  <a:rPr lang="en-US" altLang="ko-KR" sz="2800" i="1"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2800" i="1"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altLang="ko-KR" sz="2800" i="1"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altLang="ko-KR" sz="2800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ko-KR" sz="2800" i="1"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2800" i="1"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  <m:t>𝑠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altLang="ko-KR" sz="2800" i="1">
                                        <a:latin typeface="Cambria Math" panose="02040503050406030204" pitchFamily="18" charset="0"/>
                                        <a:ea typeface="a아시아헤드1" panose="02020600000000000000" pitchFamily="18" charset="-127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800" i="1">
                                        <a:latin typeface="Cambria Math" panose="02040503050406030204" pitchFamily="18" charset="0"/>
                                        <a:ea typeface="a아시아헤드1" panose="02020600000000000000" pitchFamily="18" charset="-127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altLang="ko-KR" sz="2800" i="1">
                                        <a:latin typeface="Cambria Math" panose="02040503050406030204" pitchFamily="18" charset="0"/>
                                        <a:ea typeface="a아시아헤드1" panose="02020600000000000000" pitchFamily="18" charset="-127"/>
                                      </a:rPr>
                                      <m:t>𝑖</m:t>
                                    </m:r>
                                  </m:sub>
                                </m:sSub>
                              </m:sub>
                            </m:sSub>
                            <m:r>
                              <a:rPr lang="en-US" altLang="ko-KR" sz="2800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+1)</m:t>
                            </m:r>
                          </m:e>
                          <m:sup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2</m:t>
                            </m:r>
                          </m:sup>
                        </m:sSup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 </m:t>
                        </m:r>
                      </m:e>
                    </m:nary>
                  </m:oMath>
                </a14:m>
                <a:endPara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5615C61-21E6-479A-AEDF-0797C60D5A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457" y="2161994"/>
                <a:ext cx="9702827" cy="588366"/>
              </a:xfrm>
              <a:prstGeom prst="rect">
                <a:avLst/>
              </a:prstGeom>
              <a:blipFill>
                <a:blip r:embed="rId4"/>
                <a:stretch>
                  <a:fillRect l="-1320" t="-10417" b="-1875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3EC5D0A7-CF8D-42D7-9BE5-6C5EA10DCAD7}"/>
              </a:ext>
            </a:extLst>
          </p:cNvPr>
          <p:cNvSpPr txBox="1"/>
          <p:nvPr/>
        </p:nvSpPr>
        <p:spPr>
          <a:xfrm>
            <a:off x="7348418" y="5229722"/>
            <a:ext cx="110618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제곱을 할 경우 잘 예측한 것과 예측하지 못한 것의 관계를 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비선형적으로 바뀐다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Square hinge loss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는 잘못 예측한 것의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loss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는 제곱만큼 커지므로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잘못 분류되는 것을 용납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x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883C64-2400-433D-96E4-21D520A36DD9}"/>
              </a:ext>
            </a:extLst>
          </p:cNvPr>
          <p:cNvSpPr txBox="1"/>
          <p:nvPr/>
        </p:nvSpPr>
        <p:spPr>
          <a:xfrm>
            <a:off x="7348418" y="3764655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A)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값이 달라진다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236F497-E281-B96E-564D-A6FD9E0B1C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310" y="3399535"/>
            <a:ext cx="6077798" cy="519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466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#03 </a:t>
            </a:r>
            <a:r>
              <a:rPr lang="en-US" altLang="ko-KR" sz="6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Softmax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Classifier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692457" y="2161994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multinomial logistic regression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883C64-2400-433D-96E4-21D520A36DD9}"/>
              </a:ext>
            </a:extLst>
          </p:cNvPr>
          <p:cNvSpPr txBox="1"/>
          <p:nvPr/>
        </p:nvSpPr>
        <p:spPr>
          <a:xfrm>
            <a:off x="1385757" y="8297607"/>
            <a:ext cx="147124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score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exp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취한 후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정규화 상수로 나누어 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총 합이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 되도록 계산한다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378F5D2-C630-94FE-66C6-EEA8FE9B269B}"/>
              </a:ext>
            </a:extLst>
          </p:cNvPr>
          <p:cNvSpPr txBox="1"/>
          <p:nvPr/>
        </p:nvSpPr>
        <p:spPr>
          <a:xfrm>
            <a:off x="520726" y="3170039"/>
            <a:ext cx="3574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Softmax</a:t>
            </a:r>
            <a:r>
              <a:rPr lang="en-US" altLang="ko-KR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function</a:t>
            </a:r>
            <a:endParaRPr lang="ko-KR" altLang="en-US" sz="2800" b="1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FF744DD-3FD8-0495-DB8A-124E4CA7CD6D}"/>
                  </a:ext>
                </a:extLst>
              </p:cNvPr>
              <p:cNvSpPr txBox="1"/>
              <p:nvPr/>
            </p:nvSpPr>
            <p:spPr>
              <a:xfrm>
                <a:off x="4616208" y="2920107"/>
                <a:ext cx="9215702" cy="1061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𝑃</m:t>
                    </m:r>
                    <m:d>
                      <m:d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d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𝑌</m:t>
                        </m:r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=</m:t>
                        </m:r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𝑘</m:t>
                        </m:r>
                      </m:e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𝑋</m:t>
                        </m:r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=</m:t>
                        </m:r>
                        <m:sSub>
                          <m:sSubPr>
                            <m:ctrlP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=</m:t>
                    </m:r>
                    <m:f>
                      <m:f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pPr>
                          <m:e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𝑒</m:t>
                            </m:r>
                          </m:e>
                          <m:sup>
                            <m:sSubSup>
                              <m:sSubSupPr>
                                <m:ctrlPr>
                                  <a:rPr lang="en-US" altLang="ko-KR" sz="2800" b="0" i="1" smtClean="0"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</m:ctrlPr>
                              </m:sSubSupPr>
                              <m:e>
                                <m:r>
                                  <a:rPr lang="en-US" altLang="ko-KR" sz="2800" b="0" i="1" smtClean="0"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altLang="ko-KR" sz="2800" b="0" i="1" smtClean="0"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  <m:t>𝑘</m:t>
                                </m:r>
                              </m:sub>
                              <m:sup/>
                            </m:sSubSup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altLang="ko-KR" sz="2800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𝑗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altLang="ko-KR" sz="2800" b="0" i="1" smtClean="0"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</m:ctrlPr>
                              </m:sSupPr>
                              <m:e>
                                <m:r>
                                  <a:rPr lang="en-US" altLang="ko-KR" sz="2800" b="0" i="1" smtClean="0"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US" altLang="ko-KR" sz="2800" b="0" i="1" smtClean="0">
                                        <a:latin typeface="Cambria Math" panose="02040503050406030204" pitchFamily="18" charset="0"/>
                                        <a:ea typeface="a아시아헤드1" panose="02020600000000000000" pitchFamily="18" charset="-127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800" b="0" i="1" smtClean="0">
                                        <a:latin typeface="Cambria Math" panose="02040503050406030204" pitchFamily="18" charset="0"/>
                                        <a:ea typeface="a아시아헤드1" panose="02020600000000000000" pitchFamily="18" charset="-127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altLang="ko-KR" sz="2800" b="0" i="1" smtClean="0">
                                        <a:latin typeface="Cambria Math" panose="02040503050406030204" pitchFamily="18" charset="0"/>
                                        <a:ea typeface="a아시아헤드1" panose="02020600000000000000" pitchFamily="18" charset="-127"/>
                                      </a:rPr>
                                      <m:t>𝑗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  <m:r>
                      <a:rPr lang="en-US" altLang="ko-KR" sz="2800" b="0" i="0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   </m:t>
                    </m:r>
                  </m:oMath>
                </a14:m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where </a:t>
                </a:r>
                <a14:m>
                  <m:oMath xmlns:m="http://schemas.openxmlformats.org/officeDocument/2006/math"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𝑠</m:t>
                    </m:r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=</m:t>
                    </m:r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𝑓</m:t>
                    </m:r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(</m:t>
                    </m:r>
                    <m:sSub>
                      <m:sSubPr>
                        <m:ctrlP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𝑥</m:t>
                        </m:r>
                      </m:e>
                      <m: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𝑖</m:t>
                        </m:r>
                      </m:sub>
                    </m:sSub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;</m:t>
                    </m:r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𝑊</m:t>
                    </m:r>
                    <m:r>
                      <a:rPr lang="en-US" altLang="ko-KR" sz="28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)</m:t>
                    </m:r>
                  </m:oMath>
                </a14:m>
                <a:endPara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FF744DD-3FD8-0495-DB8A-124E4CA7CD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6208" y="2920107"/>
                <a:ext cx="9215702" cy="106176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984FC58-9356-215D-02F4-50595BD1422B}"/>
                  </a:ext>
                </a:extLst>
              </p:cNvPr>
              <p:cNvSpPr txBox="1"/>
              <p:nvPr/>
            </p:nvSpPr>
            <p:spPr>
              <a:xfrm>
                <a:off x="4218056" y="4805968"/>
                <a:ext cx="725702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800" i="1" smtClean="0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</m:ctrlPr>
                        </m:sSubPr>
                        <m:e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  <m:t>𝐿</m:t>
                          </m:r>
                        </m:e>
                        <m:sub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  <m:t>𝑖</m:t>
                          </m:r>
                        </m:sub>
                      </m:sSub>
                      <m:r>
                        <a:rPr lang="en-US" altLang="ko-KR" sz="2800" b="0" i="1" smtClean="0">
                          <a:latin typeface="Cambria Math" panose="02040503050406030204" pitchFamily="18" charset="0"/>
                          <a:ea typeface="a아시아헤드1" panose="02020600000000000000" pitchFamily="18" charset="-127"/>
                        </a:rPr>
                        <m:t>=−</m:t>
                      </m:r>
                      <m:r>
                        <a:rPr lang="en-US" altLang="ko-KR" sz="2800" b="0" i="1" smtClean="0">
                          <a:latin typeface="Cambria Math" panose="02040503050406030204" pitchFamily="18" charset="0"/>
                          <a:ea typeface="a아시아헤드1" panose="02020600000000000000" pitchFamily="18" charset="-127"/>
                        </a:rPr>
                        <m:t>𝑙𝑜𝑔𝑃</m:t>
                      </m:r>
                      <m:r>
                        <a:rPr lang="en-US" altLang="ko-KR" sz="2800" b="0" i="1" smtClean="0">
                          <a:latin typeface="Cambria Math" panose="02040503050406030204" pitchFamily="18" charset="0"/>
                          <a:ea typeface="a아시아헤드1" panose="02020600000000000000" pitchFamily="18" charset="-127"/>
                        </a:rPr>
                        <m:t>(</m:t>
                      </m:r>
                      <m:r>
                        <a:rPr lang="en-US" altLang="ko-KR" sz="2800" b="0" i="1" smtClean="0">
                          <a:latin typeface="Cambria Math" panose="02040503050406030204" pitchFamily="18" charset="0"/>
                          <a:ea typeface="a아시아헤드1" panose="02020600000000000000" pitchFamily="18" charset="-127"/>
                        </a:rPr>
                        <m:t>𝑌</m:t>
                      </m:r>
                      <m:r>
                        <a:rPr lang="en-US" altLang="ko-KR" sz="2800" b="0" i="1" smtClean="0">
                          <a:latin typeface="Cambria Math" panose="02040503050406030204" pitchFamily="18" charset="0"/>
                          <a:ea typeface="a아시아헤드1" panose="02020600000000000000" pitchFamily="18" charset="-127"/>
                        </a:rPr>
                        <m:t>=</m:t>
                      </m:r>
                      <m:sSub>
                        <m:sSubPr>
                          <m:ctrlPr>
                            <a:rPr lang="en-US" altLang="ko-KR" sz="2800" b="0" i="1" smtClean="0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</m:ctrlPr>
                        </m:sSubPr>
                        <m:e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  <m:t>𝑦</m:t>
                          </m:r>
                        </m:e>
                        <m:sub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  <m:t>𝑖</m:t>
                          </m:r>
                        </m:sub>
                      </m:sSub>
                      <m:r>
                        <a:rPr lang="en-US" altLang="ko-KR" sz="2800" b="0" i="1" smtClean="0">
                          <a:latin typeface="Cambria Math" panose="02040503050406030204" pitchFamily="18" charset="0"/>
                          <a:ea typeface="a아시아헤드1" panose="02020600000000000000" pitchFamily="18" charset="-127"/>
                        </a:rPr>
                        <m:t>|</m:t>
                      </m:r>
                      <m:r>
                        <m:rPr>
                          <m:sty m:val="p"/>
                        </m:rPr>
                        <a:rPr lang="en-US" altLang="ko-KR" sz="2800" b="0" i="0" smtClean="0">
                          <a:latin typeface="Cambria Math" panose="02040503050406030204" pitchFamily="18" charset="0"/>
                          <a:ea typeface="a아시아헤드1" panose="02020600000000000000" pitchFamily="18" charset="-127"/>
                        </a:rPr>
                        <m:t>X</m:t>
                      </m:r>
                      <m:r>
                        <a:rPr lang="en-US" altLang="ko-KR" sz="2800" b="0" i="0" smtClean="0">
                          <a:latin typeface="Cambria Math" panose="02040503050406030204" pitchFamily="18" charset="0"/>
                          <a:ea typeface="a아시아헤드1" panose="02020600000000000000" pitchFamily="18" charset="-127"/>
                        </a:rPr>
                        <m:t>=</m:t>
                      </m:r>
                      <m:sSub>
                        <m:sSubPr>
                          <m:ctrlPr>
                            <a:rPr lang="en-US" altLang="ko-KR" sz="2800" b="0" i="1" smtClean="0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</m:ctrlPr>
                        </m:sSubPr>
                        <m:e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  <m:t>𝑥</m:t>
                          </m:r>
                        </m:e>
                        <m:sub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  <m:t>𝑖</m:t>
                          </m:r>
                        </m:sub>
                      </m:sSub>
                      <m:r>
                        <a:rPr lang="en-US" altLang="ko-KR" sz="2800" b="0" i="1" smtClean="0">
                          <a:latin typeface="Cambria Math" panose="02040503050406030204" pitchFamily="18" charset="0"/>
                          <a:ea typeface="a아시아헤드1" panose="02020600000000000000" pitchFamily="18" charset="-127"/>
                        </a:rPr>
                        <m:t>)</m:t>
                      </m:r>
                    </m:oMath>
                  </m:oMathPara>
                </a14:m>
                <a:endPara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984FC58-9356-215D-02F4-50595BD142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8056" y="4805968"/>
                <a:ext cx="7257020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D7D425B-935A-F420-2674-D655E2CB65AA}"/>
                  </a:ext>
                </a:extLst>
              </p:cNvPr>
              <p:cNvSpPr txBox="1"/>
              <p:nvPr/>
            </p:nvSpPr>
            <p:spPr>
              <a:xfrm>
                <a:off x="3483960" y="6081710"/>
                <a:ext cx="7257020" cy="10240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800" i="1" smtClean="0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</m:ctrlPr>
                        </m:sSubPr>
                        <m:e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  <m:t>𝐿</m:t>
                          </m:r>
                        </m:e>
                        <m:sub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  <m:t>𝑖</m:t>
                          </m:r>
                        </m:sub>
                      </m:sSub>
                      <m:r>
                        <a:rPr lang="en-US" altLang="ko-KR" sz="2800" b="0" i="1" smtClean="0">
                          <a:latin typeface="Cambria Math" panose="02040503050406030204" pitchFamily="18" charset="0"/>
                          <a:ea typeface="a아시아헤드1" panose="02020600000000000000" pitchFamily="18" charset="-127"/>
                        </a:rPr>
                        <m:t>=−</m:t>
                      </m:r>
                      <m:r>
                        <m:rPr>
                          <m:sty m:val="p"/>
                        </m:rPr>
                        <a:rPr lang="en-US" altLang="ko-KR" sz="2800" b="0" i="0" smtClean="0">
                          <a:latin typeface="Cambria Math" panose="02040503050406030204" pitchFamily="18" charset="0"/>
                          <a:ea typeface="a아시아헤드1" panose="02020600000000000000" pitchFamily="18" charset="-127"/>
                        </a:rPr>
                        <m:t>log</m:t>
                      </m:r>
                      <m:r>
                        <a:rPr lang="en-US" altLang="ko-KR" sz="2800" b="0" i="1" smtClean="0">
                          <a:latin typeface="Cambria Math" panose="02040503050406030204" pitchFamily="18" charset="0"/>
                          <a:ea typeface="a아시아헤드1" panose="02020600000000000000" pitchFamily="18" charset="-127"/>
                        </a:rPr>
                        <m:t>⁡(</m:t>
                      </m:r>
                      <m:f>
                        <m:fPr>
                          <m:ctrlPr>
                            <a:rPr lang="en-US" altLang="ko-KR" sz="2800" b="0" i="1" smtClean="0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ko-KR" sz="2800" b="0" i="1" smtClean="0">
                                  <a:latin typeface="Cambria Math" panose="02040503050406030204" pitchFamily="18" charset="0"/>
                                  <a:ea typeface="a아시아헤드1" panose="02020600000000000000" pitchFamily="18" charset="-127"/>
                                </a:rPr>
                              </m:ctrlPr>
                            </m:sSubPr>
                            <m:e>
                              <m:r>
                                <a:rPr lang="en-US" altLang="ko-KR" sz="2800" b="0" i="1" smtClean="0">
                                  <a:latin typeface="Cambria Math" panose="02040503050406030204" pitchFamily="18" charset="0"/>
                                  <a:ea typeface="a아시아헤드1" panose="02020600000000000000" pitchFamily="18" charset="-127"/>
                                </a:rPr>
                                <m:t>𝑠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altLang="ko-KR" sz="2800" b="0" i="1" smtClean="0">
                                      <a:latin typeface="Cambria Math" panose="02040503050406030204" pitchFamily="18" charset="0"/>
                                      <a:ea typeface="a아시아헤드1" panose="02020600000000000000" pitchFamily="18" charset="-127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2800" b="0" i="1" smtClean="0">
                                      <a:latin typeface="Cambria Math" panose="02040503050406030204" pitchFamily="18" charset="0"/>
                                      <a:ea typeface="a아시아헤드1" panose="02020600000000000000" pitchFamily="18" charset="-127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ko-KR" sz="2800" b="0" i="1" smtClean="0">
                                      <a:latin typeface="Cambria Math" panose="02040503050406030204" pitchFamily="18" charset="0"/>
                                      <a:ea typeface="a아시아헤드1" panose="02020600000000000000" pitchFamily="18" charset="-127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</m:sSub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altLang="ko-KR" sz="2800" b="0" i="1" smtClean="0">
                                  <a:latin typeface="Cambria Math" panose="02040503050406030204" pitchFamily="18" charset="0"/>
                                  <a:ea typeface="a아시아헤드1" panose="02020600000000000000" pitchFamily="18" charset="-127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altLang="ko-KR" sz="2800" b="0" i="1" smtClean="0">
                                  <a:latin typeface="Cambria Math" panose="02040503050406030204" pitchFamily="18" charset="0"/>
                                  <a:ea typeface="a아시아헤드1" panose="02020600000000000000" pitchFamily="18" charset="-127"/>
                                </a:rPr>
                                <m:t>𝑗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altLang="ko-KR" sz="2800" b="0" i="1" smtClean="0">
                                      <a:latin typeface="Cambria Math" panose="02040503050406030204" pitchFamily="18" charset="0"/>
                                      <a:ea typeface="a아시아헤드1" panose="02020600000000000000" pitchFamily="18" charset="-127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2800" b="0" i="1" smtClean="0">
                                      <a:latin typeface="Cambria Math" panose="02040503050406030204" pitchFamily="18" charset="0"/>
                                      <a:ea typeface="a아시아헤드1" panose="02020600000000000000" pitchFamily="18" charset="-127"/>
                                    </a:rPr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altLang="ko-KR" sz="2800" b="0" i="1" smtClean="0">
                                          <a:latin typeface="Cambria Math" panose="02040503050406030204" pitchFamily="18" charset="0"/>
                                          <a:ea typeface="a아시아헤드1" panose="02020600000000000000" pitchFamily="18" charset="-127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sz="2800" b="0" i="1" smtClean="0">
                                          <a:latin typeface="Cambria Math" panose="02040503050406030204" pitchFamily="18" charset="0"/>
                                          <a:ea typeface="a아시아헤드1" panose="02020600000000000000" pitchFamily="18" charset="-127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altLang="ko-KR" sz="2800" b="0" i="1" smtClean="0">
                                          <a:latin typeface="Cambria Math" panose="02040503050406030204" pitchFamily="18" charset="0"/>
                                          <a:ea typeface="a아시아헤드1" panose="02020600000000000000" pitchFamily="18" charset="-127"/>
                                        </a:rPr>
                                        <m:t>𝑗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den>
                      </m:f>
                      <m:r>
                        <a:rPr lang="en-US" altLang="ko-KR" sz="2800" b="0" i="1" smtClean="0">
                          <a:latin typeface="Cambria Math" panose="02040503050406030204" pitchFamily="18" charset="0"/>
                          <a:ea typeface="a아시아헤드1" panose="02020600000000000000" pitchFamily="18" charset="-127"/>
                        </a:rPr>
                        <m:t>)</m:t>
                      </m:r>
                    </m:oMath>
                  </m:oMathPara>
                </a14:m>
                <a:endPara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D7D425B-935A-F420-2674-D655E2CB65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83960" y="6081710"/>
                <a:ext cx="7257020" cy="102406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881281FB-5ED5-931C-7933-C8749EE43E0E}"/>
              </a:ext>
            </a:extLst>
          </p:cNvPr>
          <p:cNvSpPr txBox="1"/>
          <p:nvPr/>
        </p:nvSpPr>
        <p:spPr>
          <a:xfrm>
            <a:off x="164955" y="4808536"/>
            <a:ext cx="3574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loss function</a:t>
            </a:r>
            <a:endParaRPr lang="ko-KR" altLang="en-US" sz="2800" b="1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1789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743FF19-63C9-4588-B47C-DD7A4124E3B6}"/>
              </a:ext>
            </a:extLst>
          </p:cNvPr>
          <p:cNvSpPr txBox="1"/>
          <p:nvPr/>
        </p:nvSpPr>
        <p:spPr>
          <a:xfrm>
            <a:off x="1367246" y="-91279"/>
            <a:ext cx="687106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목차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DAA229-C69A-4F14-A69F-C8D6D497C424}"/>
              </a:ext>
            </a:extLst>
          </p:cNvPr>
          <p:cNvSpPr txBox="1"/>
          <p:nvPr/>
        </p:nvSpPr>
        <p:spPr>
          <a:xfrm>
            <a:off x="1367246" y="1900384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#01 Reviews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DCE360-AAC7-4BCB-851C-F00DA443E479}"/>
              </a:ext>
            </a:extLst>
          </p:cNvPr>
          <p:cNvSpPr txBox="1"/>
          <p:nvPr/>
        </p:nvSpPr>
        <p:spPr>
          <a:xfrm>
            <a:off x="1367246" y="2968717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#02 Loss function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887F30-583B-4186-81C9-FA7F6DF41AB3}"/>
              </a:ext>
            </a:extLst>
          </p:cNvPr>
          <p:cNvSpPr txBox="1"/>
          <p:nvPr/>
        </p:nvSpPr>
        <p:spPr>
          <a:xfrm>
            <a:off x="1367246" y="4073321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#03 Regularization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2AA513-F4CB-4348-57F9-97C6C396529A}"/>
              </a:ext>
            </a:extLst>
          </p:cNvPr>
          <p:cNvSpPr txBox="1"/>
          <p:nvPr/>
        </p:nvSpPr>
        <p:spPr>
          <a:xfrm>
            <a:off x="1367246" y="5079839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#04 Optimization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7363C1-2E9F-D648-A05D-804E4E8B44BB}"/>
              </a:ext>
            </a:extLst>
          </p:cNvPr>
          <p:cNvSpPr txBox="1"/>
          <p:nvPr/>
        </p:nvSpPr>
        <p:spPr>
          <a:xfrm>
            <a:off x="1367245" y="6222355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#05 Image Features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#03 </a:t>
            </a:r>
            <a:r>
              <a:rPr lang="en-US" altLang="ko-KR" sz="6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Softmax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Classifier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106B97C-F38B-4F1A-5E84-2D5FF2D853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454" y="2379777"/>
            <a:ext cx="16310382" cy="6891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1873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#03 </a:t>
            </a:r>
            <a:r>
              <a:rPr lang="en-US" altLang="ko-KR" sz="6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Softmax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Classifier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1FC3CC-3285-F167-5361-78EA9C23BB2E}"/>
              </a:ext>
            </a:extLst>
          </p:cNvPr>
          <p:cNvSpPr txBox="1"/>
          <p:nvPr/>
        </p:nvSpPr>
        <p:spPr>
          <a:xfrm>
            <a:off x="801557" y="2217623"/>
            <a:ext cx="7661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exp</a:t>
            </a:r>
            <a:r>
              <a:rPr lang="ko-KR" altLang="en-US" sz="32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취하는 이유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A770E4-0EAC-1A4E-0DBF-2722715D9972}"/>
              </a:ext>
            </a:extLst>
          </p:cNvPr>
          <p:cNvSpPr txBox="1"/>
          <p:nvPr/>
        </p:nvSpPr>
        <p:spPr>
          <a:xfrm>
            <a:off x="810593" y="4024045"/>
            <a:ext cx="1077934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Softmax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는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multinomial logistic regression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속하고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</a:t>
            </a: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Logistic regression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은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sigmoid function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라고 불린다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</a:t>
            </a: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Sigmoid function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경우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exp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값이 취해지므로 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Softmax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역시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exp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값이 취해진다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A6535A0-D31D-B3D7-FE01-C3AF10ECF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8993" y="2824257"/>
            <a:ext cx="7953629" cy="5302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7565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#03 </a:t>
            </a:r>
            <a:r>
              <a:rPr lang="en-US" altLang="ko-KR" sz="6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Softmax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Classifier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1FC3CC-3285-F167-5361-78EA9C23BB2E}"/>
              </a:ext>
            </a:extLst>
          </p:cNvPr>
          <p:cNvSpPr txBox="1"/>
          <p:nvPr/>
        </p:nvSpPr>
        <p:spPr>
          <a:xfrm>
            <a:off x="801557" y="2217623"/>
            <a:ext cx="7661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-log</a:t>
            </a:r>
            <a:r>
              <a:rPr lang="ko-KR" altLang="en-US" sz="32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취하는 이유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A770E4-0EAC-1A4E-0DBF-2722715D9972}"/>
              </a:ext>
            </a:extLst>
          </p:cNvPr>
          <p:cNvSpPr txBox="1"/>
          <p:nvPr/>
        </p:nvSpPr>
        <p:spPr>
          <a:xfrm>
            <a:off x="801556" y="6736320"/>
            <a:ext cx="76614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손실 함수는 얼마나 좋은지가 아닌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얼마나 안 좋은 지 측정하는 것이기 때문에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log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마이너스를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붙힌다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CDBE18A-39AB-94DA-A8DB-F2958EBFF3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5017" y="3448262"/>
            <a:ext cx="6505366" cy="46263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F8781ED-38F5-A9EC-7C9B-65B763555D34}"/>
              </a:ext>
            </a:extLst>
          </p:cNvPr>
          <p:cNvSpPr txBox="1"/>
          <p:nvPr/>
        </p:nvSpPr>
        <p:spPr>
          <a:xfrm>
            <a:off x="834267" y="4150035"/>
            <a:ext cx="766142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Log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는 단조증가 함수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Log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최대화 시키는 것이 그냥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확률값을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최대화 시키는 것보다 쉬우므로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log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쓴다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50212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#03 </a:t>
            </a:r>
            <a:r>
              <a:rPr lang="en-US" altLang="ko-KR" sz="6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Softmax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Classifier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692457" y="2161994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Q1. What is the min/max possible loss </a:t>
            </a:r>
            <a:r>
              <a:rPr lang="en-US" altLang="ko-KR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L_i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?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EC5D0A7-CF8D-42D7-9BE5-6C5EA10DCAD7}"/>
                  </a:ext>
                </a:extLst>
              </p:cNvPr>
              <p:cNvSpPr txBox="1"/>
              <p:nvPr/>
            </p:nvSpPr>
            <p:spPr>
              <a:xfrm>
                <a:off x="1785352" y="5937825"/>
                <a:ext cx="13137066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지수화를 하고 정규화를 하기 때문에 확률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1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과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0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을 얻으려면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,</a:t>
                </a:r>
              </a:p>
              <a:p>
                <a:pPr algn="ctr"/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정답 클래스의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score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는 각각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+</a:t>
                </a:r>
                <a14:m>
                  <m:oMath xmlns:m="http://schemas.openxmlformats.org/officeDocument/2006/math">
                    <m:r>
                      <a:rPr lang="en-US" altLang="ko-KR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와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-</a:t>
                </a:r>
                <a14:m>
                  <m:oMath xmlns:m="http://schemas.openxmlformats.org/officeDocument/2006/math">
                    <m:r>
                      <a:rPr lang="en-US" altLang="ko-KR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가 되어야 한다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.</a:t>
                </a:r>
              </a:p>
              <a:p>
                <a:pPr algn="ctr"/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실제로는 유한 정밀도를 가지고 최대값과 최솟값에 도달할 수는 없다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.</a:t>
                </a:r>
                <a:endPara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EC5D0A7-CF8D-42D7-9BE5-6C5EA10DCA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85352" y="5937825"/>
                <a:ext cx="13137066" cy="1384995"/>
              </a:xfrm>
              <a:prstGeom prst="rect">
                <a:avLst/>
              </a:prstGeom>
              <a:blipFill>
                <a:blip r:embed="rId4"/>
                <a:stretch>
                  <a:fillRect t="-4405" b="-1145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F883C64-2400-433D-96E4-21D520A36DD9}"/>
                  </a:ext>
                </a:extLst>
              </p:cNvPr>
              <p:cNvSpPr txBox="1"/>
              <p:nvPr/>
            </p:nvSpPr>
            <p:spPr>
              <a:xfrm>
                <a:off x="692456" y="3604512"/>
                <a:ext cx="766142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A)</a:t>
                </a:r>
                <a:r>
                  <a:rPr lang="ko-KR" altLang="en-US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이론적으로 </a:t>
                </a:r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Min = 0,  Max = </a:t>
                </a:r>
                <a14:m>
                  <m:oMath xmlns:m="http://schemas.openxmlformats.org/officeDocument/2006/math">
                    <m:r>
                      <a:rPr lang="en-US" altLang="ko-KR" sz="280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∞</m:t>
                    </m:r>
                  </m:oMath>
                </a14:m>
                <a:endPara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F883C64-2400-433D-96E4-21D520A36D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456" y="3604512"/>
                <a:ext cx="7661429" cy="523220"/>
              </a:xfrm>
              <a:prstGeom prst="rect">
                <a:avLst/>
              </a:prstGeom>
              <a:blipFill>
                <a:blip r:embed="rId5"/>
                <a:stretch>
                  <a:fillRect l="-1672" t="-11628" b="-3139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32652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#03 </a:t>
            </a:r>
            <a:r>
              <a:rPr lang="en-US" altLang="ko-KR" sz="6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Softmax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Classifier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5615C61-21E6-479A-AEDF-0797C60D5A55}"/>
                  </a:ext>
                </a:extLst>
              </p:cNvPr>
              <p:cNvSpPr txBox="1"/>
              <p:nvPr/>
            </p:nvSpPr>
            <p:spPr>
              <a:xfrm>
                <a:off x="692457" y="2161994"/>
                <a:ext cx="11887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Q2. Usually at initialization W is small so all s</a:t>
                </a:r>
                <a14:m>
                  <m:oMath xmlns:m="http://schemas.openxmlformats.org/officeDocument/2006/math">
                    <m:r>
                      <a:rPr lang="en-US" altLang="ko-KR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altLang="ko-KR" sz="28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0. What is the loss?</a:t>
                </a:r>
                <a:endParaRPr lang="ko-KR" altLang="en-US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5615C61-21E6-479A-AEDF-0797C60D5A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457" y="2161994"/>
                <a:ext cx="11887200" cy="523220"/>
              </a:xfrm>
              <a:prstGeom prst="rect">
                <a:avLst/>
              </a:prstGeom>
              <a:blipFill>
                <a:blip r:embed="rId4"/>
                <a:stretch>
                  <a:fillRect l="-1077" t="-12941" b="-3294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9F883C64-2400-433D-96E4-21D520A36DD9}"/>
              </a:ext>
            </a:extLst>
          </p:cNvPr>
          <p:cNvSpPr txBox="1"/>
          <p:nvPr/>
        </p:nvSpPr>
        <p:spPr>
          <a:xfrm>
            <a:off x="692457" y="3774465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A) –log(1/class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수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 = log(class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수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7DF6AAFE-3F50-21EB-9211-EC22773DCFE8}"/>
              </a:ext>
            </a:extLst>
          </p:cNvPr>
          <p:cNvGrpSpPr/>
          <p:nvPr/>
        </p:nvGrpSpPr>
        <p:grpSpPr>
          <a:xfrm>
            <a:off x="2147184" y="4597662"/>
            <a:ext cx="12207869" cy="3399666"/>
            <a:chOff x="692457" y="4569113"/>
            <a:chExt cx="12207869" cy="3399666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C3063C11-3730-3623-F9F6-A4033C96FA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2457" y="4569113"/>
              <a:ext cx="4833039" cy="3399666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EC5D0A7-CF8D-42D7-9BE5-6C5EA10DCAD7}"/>
                </a:ext>
              </a:extLst>
            </p:cNvPr>
            <p:cNvSpPr txBox="1"/>
            <p:nvPr/>
          </p:nvSpPr>
          <p:spPr>
            <a:xfrm>
              <a:off x="3369104" y="4847208"/>
              <a:ext cx="1718051" cy="2862322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6000" b="1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0</a:t>
              </a:r>
            </a:p>
            <a:p>
              <a:pPr algn="ctr"/>
              <a:r>
                <a:rPr lang="en-US" altLang="ko-KR" sz="6000" b="1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0</a:t>
              </a:r>
            </a:p>
            <a:p>
              <a:pPr algn="ctr"/>
              <a:r>
                <a:rPr lang="en-US" altLang="ko-KR" sz="6000" b="1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0</a:t>
              </a:r>
              <a:endParaRPr lang="ko-KR" altLang="en-US" sz="6000" b="1" dirty="0">
                <a:latin typeface="a아시아헤드1" panose="02020600000000000000" pitchFamily="18" charset="-127"/>
                <a:ea typeface="a아시아헤드1" panose="02020600000000000000" pitchFamily="18" charset="-127"/>
              </a:endParaRPr>
            </a:p>
          </p:txBody>
        </p: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2E2FCB5F-001D-266E-153F-443B5AE04CCE}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>
              <a:off x="5525496" y="6268946"/>
              <a:ext cx="111056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61B9056-4E72-532B-AADC-1A5A8C7A9F60}"/>
                </a:ext>
              </a:extLst>
            </p:cNvPr>
            <p:cNvSpPr txBox="1"/>
            <p:nvPr/>
          </p:nvSpPr>
          <p:spPr>
            <a:xfrm>
              <a:off x="5718836" y="5528804"/>
              <a:ext cx="13135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exp</a:t>
              </a:r>
              <a:endPara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E98A7FAD-1744-A24D-DAB0-5E357C81C291}"/>
                    </a:ext>
                  </a:extLst>
                </p:cNvPr>
                <p:cNvSpPr txBox="1"/>
                <p:nvPr/>
              </p:nvSpPr>
              <p:spPr>
                <a:xfrm>
                  <a:off x="7494860" y="4837785"/>
                  <a:ext cx="1718051" cy="2983189"/>
                </a:xfrm>
                <a:prstGeom prst="rect">
                  <a:avLst/>
                </a:prstGeom>
                <a:solidFill>
                  <a:srgbClr val="FFFFFF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ko-KR" sz="6000" b="1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pPr>
                          <m:e>
                            <m:r>
                              <a:rPr lang="en-US" altLang="ko-KR" sz="6000" b="1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𝒆</m:t>
                            </m:r>
                          </m:e>
                          <m:sup>
                            <m:r>
                              <a:rPr lang="en-US" altLang="ko-KR" sz="6000" b="1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𝟎</m:t>
                            </m:r>
                          </m:sup>
                        </m:sSup>
                      </m:oMath>
                    </m:oMathPara>
                  </a14:m>
                  <a:endParaRPr lang="en-US" altLang="ko-KR" sz="6000" b="1" dirty="0">
                    <a:latin typeface="a아시아헤드1" panose="02020600000000000000" pitchFamily="18" charset="-127"/>
                    <a:ea typeface="a아시아헤드1" panose="02020600000000000000" pitchFamily="18" charset="-127"/>
                  </a:endParaRP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ko-KR" sz="6000" b="1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pPr>
                          <m:e>
                            <m:r>
                              <a:rPr lang="en-US" altLang="ko-KR" sz="6000" b="1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𝒆</m:t>
                            </m:r>
                          </m:e>
                          <m:sup>
                            <m:r>
                              <a:rPr lang="en-US" altLang="ko-KR" sz="6000" b="1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𝟎</m:t>
                            </m:r>
                          </m:sup>
                        </m:sSup>
                      </m:oMath>
                    </m:oMathPara>
                  </a14:m>
                  <a:endParaRPr lang="en-US" altLang="ko-KR" sz="6000" b="1" dirty="0">
                    <a:latin typeface="a아시아헤드1" panose="02020600000000000000" pitchFamily="18" charset="-127"/>
                    <a:ea typeface="a아시아헤드1" panose="02020600000000000000" pitchFamily="18" charset="-127"/>
                  </a:endParaRP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ko-KR" sz="6000" b="1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pPr>
                          <m:e>
                            <m:r>
                              <a:rPr lang="en-US" altLang="ko-KR" sz="6000" b="1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𝒆</m:t>
                            </m:r>
                          </m:e>
                          <m:sup>
                            <m:r>
                              <a:rPr lang="en-US" altLang="ko-KR" sz="6000" b="1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𝟎</m:t>
                            </m:r>
                          </m:sup>
                        </m:sSup>
                      </m:oMath>
                    </m:oMathPara>
                  </a14:m>
                  <a:endParaRPr lang="en-US" altLang="ko-KR" sz="6000" b="1" dirty="0">
                    <a:latin typeface="a아시아헤드1" panose="02020600000000000000" pitchFamily="18" charset="-127"/>
                    <a:ea typeface="a아시아헤드1" panose="02020600000000000000" pitchFamily="18" charset="-127"/>
                  </a:endParaRPr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E98A7FAD-1744-A24D-DAB0-5E357C81C29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94860" y="4837785"/>
                  <a:ext cx="1718051" cy="2983189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081E7CDA-A3B4-CBF3-291A-CC247EB4F014}"/>
                </a:ext>
              </a:extLst>
            </p:cNvPr>
            <p:cNvCxnSpPr>
              <a:cxnSpLocks/>
            </p:cNvCxnSpPr>
            <p:nvPr/>
          </p:nvCxnSpPr>
          <p:spPr>
            <a:xfrm>
              <a:off x="9212911" y="6278369"/>
              <a:ext cx="124727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6BE74ED-4169-3727-B282-37A51EF756EE}"/>
                </a:ext>
              </a:extLst>
            </p:cNvPr>
            <p:cNvSpPr txBox="1"/>
            <p:nvPr/>
          </p:nvSpPr>
          <p:spPr>
            <a:xfrm>
              <a:off x="9001778" y="5540246"/>
              <a:ext cx="19406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normalize</a:t>
              </a:r>
              <a:endPara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57DB187-C829-F1D4-4506-11B6B9C2E7EC}"/>
                </a:ext>
              </a:extLst>
            </p:cNvPr>
            <p:cNvSpPr txBox="1"/>
            <p:nvPr/>
          </p:nvSpPr>
          <p:spPr>
            <a:xfrm>
              <a:off x="11182275" y="4847208"/>
              <a:ext cx="1718051" cy="2862322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6000" b="1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1/3</a:t>
              </a:r>
            </a:p>
            <a:p>
              <a:pPr algn="ctr"/>
              <a:r>
                <a:rPr lang="en-US" altLang="ko-KR" sz="6000" b="1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1/3</a:t>
              </a:r>
            </a:p>
            <a:p>
              <a:pPr algn="ctr"/>
              <a:r>
                <a:rPr lang="en-US" altLang="ko-KR" sz="6000" b="1" dirty="0"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1/3</a:t>
              </a:r>
              <a:endParaRPr lang="ko-KR" altLang="en-US" sz="6000" b="1" dirty="0">
                <a:latin typeface="a아시아헤드1" panose="02020600000000000000" pitchFamily="18" charset="-127"/>
                <a:ea typeface="a아시아헤드1" panose="02020600000000000000" pitchFamily="18" charset="-127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860FD1B5-7C5E-9A00-23D7-168CC3CEDE6D}"/>
              </a:ext>
            </a:extLst>
          </p:cNvPr>
          <p:cNvSpPr txBox="1"/>
          <p:nvPr/>
        </p:nvSpPr>
        <p:spPr>
          <a:xfrm>
            <a:off x="6846400" y="8808331"/>
            <a:ext cx="38212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L_i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= -log(1/3) = log(3)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91310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#04 </a:t>
            </a:r>
            <a:r>
              <a:rPr lang="en-US" altLang="ko-KR" sz="6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Softmax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vs SVM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1021109" y="2068185"/>
            <a:ext cx="127607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Q. Suppose I take a datapoint and I jiggle a bit(changing its score slightly). 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What happens to the loss in both cases?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C5D0A7-CF8D-42D7-9BE5-6C5EA10DCAD7}"/>
              </a:ext>
            </a:extLst>
          </p:cNvPr>
          <p:cNvSpPr txBox="1"/>
          <p:nvPr/>
        </p:nvSpPr>
        <p:spPr>
          <a:xfrm>
            <a:off x="1021109" y="8647012"/>
            <a:ext cx="76614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SVM Loss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는 정답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score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그 외의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score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간의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margin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을 고려하기 때문에 데이터에 민감하지 않음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7657FD-C477-ACAC-D348-4000980F8BBB}"/>
              </a:ext>
            </a:extLst>
          </p:cNvPr>
          <p:cNvSpPr txBox="1"/>
          <p:nvPr/>
        </p:nvSpPr>
        <p:spPr>
          <a:xfrm>
            <a:off x="9154706" y="8714150"/>
            <a:ext cx="76614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Softmax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경우 확률을 구하기 때문에 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데이터에 민감하게 반응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E2F42A8-20F3-C98A-A344-FEC2A4230944}"/>
              </a:ext>
            </a:extLst>
          </p:cNvPr>
          <p:cNvGrpSpPr/>
          <p:nvPr/>
        </p:nvGrpSpPr>
        <p:grpSpPr>
          <a:xfrm>
            <a:off x="521312" y="3516556"/>
            <a:ext cx="7039351" cy="4924606"/>
            <a:chOff x="1215649" y="3200400"/>
            <a:chExt cx="7039351" cy="4924606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7B637219-9EA1-5C45-65F3-7F0B942AC8DB}"/>
                </a:ext>
              </a:extLst>
            </p:cNvPr>
            <p:cNvGrpSpPr/>
            <p:nvPr/>
          </p:nvGrpSpPr>
          <p:grpSpPr>
            <a:xfrm>
              <a:off x="1215649" y="3480294"/>
              <a:ext cx="7039351" cy="4644712"/>
              <a:chOff x="2895600" y="3480294"/>
              <a:chExt cx="7928351" cy="5491014"/>
            </a:xfrm>
          </p:grpSpPr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id="{51A112DA-AA67-EA15-8CD9-4096BDB6C8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95600" y="3480294"/>
                <a:ext cx="7928351" cy="5491014"/>
              </a:xfrm>
              <a:prstGeom prst="rect">
                <a:avLst/>
              </a:prstGeom>
            </p:spPr>
          </p:pic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012BC97-8356-5D9A-1F79-378822C014FD}"/>
                  </a:ext>
                </a:extLst>
              </p:cNvPr>
              <p:cNvSpPr txBox="1"/>
              <p:nvPr/>
            </p:nvSpPr>
            <p:spPr>
              <a:xfrm>
                <a:off x="7192141" y="6569737"/>
                <a:ext cx="1161743" cy="7078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4000" b="1" dirty="0">
                    <a:solidFill>
                      <a:srgbClr val="FF0000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3.9</a:t>
                </a:r>
                <a:endParaRPr lang="ko-KR" altLang="en-US" sz="4000" b="1" dirty="0">
                  <a:solidFill>
                    <a:srgbClr val="FF0000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p:grp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F812DCD-82F5-5687-EB52-B369783416A7}"/>
                </a:ext>
              </a:extLst>
            </p:cNvPr>
            <p:cNvSpPr/>
            <p:nvPr/>
          </p:nvSpPr>
          <p:spPr>
            <a:xfrm>
              <a:off x="4597400" y="3200400"/>
              <a:ext cx="1930400" cy="4401387"/>
            </a:xfrm>
            <a:prstGeom prst="rect">
              <a:avLst/>
            </a:prstGeom>
            <a:noFill/>
            <a:ln w="38100">
              <a:solidFill>
                <a:srgbClr val="00462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21F3E27-B24D-D588-B9A8-4B144ABBB9C9}"/>
              </a:ext>
            </a:extLst>
          </p:cNvPr>
          <p:cNvSpPr txBox="1"/>
          <p:nvPr/>
        </p:nvSpPr>
        <p:spPr>
          <a:xfrm>
            <a:off x="8417062" y="4214898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Ex)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D36420FC-CA37-A739-D5BC-A8A6C13ED5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54706" y="6276531"/>
            <a:ext cx="1479622" cy="2164631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2B1FB486-674F-2EB7-CD40-BF4B146FB0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23798" y="3939746"/>
            <a:ext cx="1141437" cy="2036079"/>
          </a:xfrm>
          <a:prstGeom prst="rect">
            <a:avLst/>
          </a:prstGeom>
        </p:spPr>
      </p:pic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99555370-BB1A-C074-0692-36E41A6D96F2}"/>
              </a:ext>
            </a:extLst>
          </p:cNvPr>
          <p:cNvCxnSpPr>
            <a:cxnSpLocks/>
          </p:cNvCxnSpPr>
          <p:nvPr/>
        </p:nvCxnSpPr>
        <p:spPr>
          <a:xfrm>
            <a:off x="9154706" y="6118806"/>
            <a:ext cx="6923785" cy="7372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3BACEF9E-6C79-6E2D-4EF2-ACA6D370A265}"/>
              </a:ext>
            </a:extLst>
          </p:cNvPr>
          <p:cNvSpPr/>
          <p:nvPr/>
        </p:nvSpPr>
        <p:spPr>
          <a:xfrm>
            <a:off x="10651402" y="5975825"/>
            <a:ext cx="888524" cy="3007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1F9C0A7-E585-37A4-0C2A-CBA0678C0B55}"/>
              </a:ext>
            </a:extLst>
          </p:cNvPr>
          <p:cNvSpPr txBox="1"/>
          <p:nvPr/>
        </p:nvSpPr>
        <p:spPr>
          <a:xfrm>
            <a:off x="11693383" y="4031920"/>
            <a:ext cx="14966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3.67</a:t>
            </a:r>
          </a:p>
          <a:p>
            <a:pPr algn="ctr"/>
            <a:r>
              <a:rPr lang="es-E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134.3</a:t>
            </a:r>
          </a:p>
          <a:p>
            <a:pPr algn="ctr"/>
            <a:r>
              <a:rPr lang="es-E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7.38</a:t>
            </a:r>
            <a:endParaRPr lang="ko-KR" altLang="en-US" sz="36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5F9560D-3FAA-7BD9-F2FB-4CB610E00700}"/>
              </a:ext>
            </a:extLst>
          </p:cNvPr>
          <p:cNvSpPr txBox="1"/>
          <p:nvPr/>
        </p:nvSpPr>
        <p:spPr>
          <a:xfrm>
            <a:off x="11693383" y="6323610"/>
            <a:ext cx="14966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3.67</a:t>
            </a:r>
          </a:p>
          <a:p>
            <a:pPr algn="ctr"/>
            <a:r>
              <a:rPr lang="es-E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49.4</a:t>
            </a:r>
          </a:p>
          <a:p>
            <a:pPr algn="ctr"/>
            <a:r>
              <a:rPr lang="es-E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7.38</a:t>
            </a:r>
            <a:endParaRPr lang="ko-KR" altLang="en-US" sz="36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37" name="화살표: 오른쪽 36">
            <a:extLst>
              <a:ext uri="{FF2B5EF4-FFF2-40B4-BE49-F238E27FC236}">
                <a16:creationId xmlns:a16="http://schemas.microsoft.com/office/drawing/2014/main" id="{F4BAB32A-4513-914E-DD88-F6CB0190BE97}"/>
              </a:ext>
            </a:extLst>
          </p:cNvPr>
          <p:cNvSpPr/>
          <p:nvPr/>
        </p:nvSpPr>
        <p:spPr>
          <a:xfrm>
            <a:off x="13521602" y="5975825"/>
            <a:ext cx="888524" cy="3007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3F64EC5-E7D6-8A9F-685A-B48875BBB36E}"/>
              </a:ext>
            </a:extLst>
          </p:cNvPr>
          <p:cNvSpPr txBox="1"/>
          <p:nvPr/>
        </p:nvSpPr>
        <p:spPr>
          <a:xfrm>
            <a:off x="14447521" y="4080622"/>
            <a:ext cx="14966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0.025</a:t>
            </a:r>
          </a:p>
          <a:p>
            <a:pPr algn="ctr"/>
            <a:r>
              <a:rPr lang="es-E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0.92</a:t>
            </a:r>
          </a:p>
          <a:p>
            <a:pPr algn="ctr"/>
            <a:r>
              <a:rPr lang="es-E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0.05</a:t>
            </a:r>
            <a:endParaRPr lang="ko-KR" altLang="en-US" sz="36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4D3F38E-71B6-E19F-A755-4B0B4E5267A1}"/>
              </a:ext>
            </a:extLst>
          </p:cNvPr>
          <p:cNvSpPr txBox="1"/>
          <p:nvPr/>
        </p:nvSpPr>
        <p:spPr>
          <a:xfrm>
            <a:off x="14447521" y="6338473"/>
            <a:ext cx="14966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0.06</a:t>
            </a:r>
          </a:p>
          <a:p>
            <a:pPr algn="ctr"/>
            <a:r>
              <a:rPr lang="es-E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0.82</a:t>
            </a:r>
          </a:p>
          <a:p>
            <a:pPr algn="ctr"/>
            <a:r>
              <a:rPr lang="es-E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0.12</a:t>
            </a:r>
            <a:endParaRPr lang="ko-KR" altLang="en-US" sz="36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36859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#05 </a:t>
            </a:r>
            <a:r>
              <a:rPr lang="ko-KR" altLang="en-US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이외 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Loss Function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692457" y="2161994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Log Loss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C5D0A7-CF8D-42D7-9BE5-6C5EA10DCAD7}"/>
              </a:ext>
            </a:extLst>
          </p:cNvPr>
          <p:cNvSpPr txBox="1"/>
          <p:nvPr/>
        </p:nvSpPr>
        <p:spPr>
          <a:xfrm>
            <a:off x="692452" y="4636186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Exponential Loss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883C64-2400-433D-96E4-21D520A36DD9}"/>
              </a:ext>
            </a:extLst>
          </p:cNvPr>
          <p:cNvSpPr txBox="1"/>
          <p:nvPr/>
        </p:nvSpPr>
        <p:spPr>
          <a:xfrm>
            <a:off x="692453" y="6601743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Cross Entropy Loss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83CFB4-3406-7439-D208-4DCC160A61DF}"/>
              </a:ext>
            </a:extLst>
          </p:cNvPr>
          <p:cNvSpPr txBox="1"/>
          <p:nvPr/>
        </p:nvSpPr>
        <p:spPr>
          <a:xfrm>
            <a:off x="692454" y="7213390"/>
            <a:ext cx="123377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정보 분포의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bits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수에 대한 두 평균 간의 차이를 측정하는 것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b="0" i="0" dirty="0">
                <a:solidFill>
                  <a:srgbClr val="292929"/>
                </a:solidFill>
                <a:effectLst/>
                <a:latin typeface="source-serif-pro"/>
              </a:rPr>
              <a:t>Binary cross-entropy</a:t>
            </a:r>
            <a:r>
              <a:rPr lang="en-US" altLang="ko-KR" sz="2800" b="0" i="0" dirty="0">
                <a:solidFill>
                  <a:srgbClr val="292929"/>
                </a:solidFill>
                <a:effectLst/>
                <a:latin typeface="a아시아헤드1" panose="02020600000000000000" pitchFamily="18" charset="-127"/>
                <a:ea typeface="a아시아헤드1" panose="02020600000000000000" pitchFamily="18" charset="-127"/>
              </a:rPr>
              <a:t>, </a:t>
            </a:r>
            <a:r>
              <a:rPr lang="en-US" altLang="ko-KR" sz="2800" b="0" i="0" dirty="0">
                <a:solidFill>
                  <a:srgbClr val="292929"/>
                </a:solidFill>
                <a:effectLst/>
                <a:latin typeface="source-serif-pro"/>
              </a:rPr>
              <a:t>Categorical cross-entropy, Sparse cross-entropy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1CE82F-F2F5-1D94-3AEA-49D1AB4901ED}"/>
              </a:ext>
            </a:extLst>
          </p:cNvPr>
          <p:cNvSpPr txBox="1"/>
          <p:nvPr/>
        </p:nvSpPr>
        <p:spPr>
          <a:xfrm>
            <a:off x="692457" y="2685214"/>
            <a:ext cx="123377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the Binary cross-entropy up to a factor 1/log(2).</a:t>
            </a:r>
          </a:p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음수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값에 대해 선형적으로 증가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2E453E0-5032-3B33-46BB-1BE7E551FE02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0933673" y="6698943"/>
            <a:ext cx="5770225" cy="340102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7B34F70-9CDC-E018-E62B-7718971236AD}"/>
              </a:ext>
            </a:extLst>
          </p:cNvPr>
          <p:cNvSpPr txBox="1"/>
          <p:nvPr/>
        </p:nvSpPr>
        <p:spPr>
          <a:xfrm>
            <a:off x="692451" y="5235004"/>
            <a:ext cx="76614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es-ES" altLang="ko-KR" sz="2800" b="0" i="0" dirty="0">
                <a:solidFill>
                  <a:srgbClr val="292929"/>
                </a:solidFill>
                <a:effectLst/>
                <a:latin typeface="a아시아헤드1" panose="02020600000000000000" pitchFamily="18" charset="-127"/>
                <a:ea typeface="a아시아헤드1" panose="02020600000000000000" pitchFamily="18" charset="-127"/>
              </a:rPr>
              <a:t>exp_loss = 1/m * sum(exp(-y*f(x)))</a:t>
            </a:r>
          </a:p>
          <a:p>
            <a:pPr algn="l"/>
            <a:r>
              <a:rPr lang="ko-KR" altLang="en-US" sz="2800" b="0" i="0" dirty="0">
                <a:solidFill>
                  <a:srgbClr val="222222"/>
                </a:solidFill>
                <a:effectLst/>
                <a:latin typeface="Noto Sans DemiLight"/>
              </a:rPr>
              <a:t> </a:t>
            </a:r>
            <a:r>
              <a:rPr lang="ko-KR" altLang="en-US" sz="2800" dirty="0">
                <a:solidFill>
                  <a:srgbClr val="222222"/>
                </a:solidFill>
                <a:latin typeface="Noto Sans DemiLight"/>
              </a:rPr>
              <a:t>잘못 분류된 것에 대해 큰 </a:t>
            </a:r>
            <a:r>
              <a:rPr lang="en-US" altLang="ko-KR" sz="2800" dirty="0">
                <a:solidFill>
                  <a:srgbClr val="222222"/>
                </a:solidFill>
                <a:latin typeface="Noto Sans DemiLight"/>
              </a:rPr>
              <a:t>penalty</a:t>
            </a:r>
            <a:r>
              <a:rPr lang="ko-KR" altLang="en-US" sz="2800" dirty="0">
                <a:solidFill>
                  <a:srgbClr val="222222"/>
                </a:solidFill>
                <a:latin typeface="Noto Sans DemiLight"/>
              </a:rPr>
              <a:t>를 준다</a:t>
            </a:r>
            <a:endParaRPr lang="es-ES" altLang="ko-KR" sz="2800" b="0" i="0" dirty="0">
              <a:solidFill>
                <a:srgbClr val="292929"/>
              </a:solidFill>
              <a:effectLst/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7174B8A0-1F65-E2A3-5241-3120F22B92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98954" y="2331076"/>
            <a:ext cx="5639662" cy="4180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8996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2910465" y="3286935"/>
            <a:ext cx="687106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latin typeface="a아시아헤드3" panose="02020600000000000000" pitchFamily="18" charset="-127"/>
                <a:ea typeface="a아시아헤드3" panose="02020600000000000000" pitchFamily="18" charset="-127"/>
              </a:rPr>
              <a:t>Regularization</a:t>
            </a:r>
            <a:endParaRPr lang="ko-KR" altLang="en-US" sz="6600" dirty="0">
              <a:latin typeface="a아시아헤드3" panose="02020600000000000000" pitchFamily="18" charset="-127"/>
              <a:ea typeface="a아시아헤드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96753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61807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55FE783-8114-8C45-AB5D-C268AE0D9D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16891" y="4873573"/>
            <a:ext cx="4745400" cy="25884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DDB0C99-72F4-B84A-82B3-A7443A6C08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16891" y="4872373"/>
            <a:ext cx="4749800" cy="25908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19B0EA0-1CCB-3949-95AA-0660B8A385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21291" y="4831077"/>
            <a:ext cx="4749800" cy="2590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#01 Regularization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1183823" y="3816225"/>
            <a:ext cx="101374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Loss Function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분해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(Data loss + Regularization) 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4496FD4-3708-6D4B-B033-6624B4138C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3823" y="4608702"/>
            <a:ext cx="10502900" cy="3429000"/>
          </a:xfrm>
          <a:prstGeom prst="rect">
            <a:avLst/>
          </a:prstGeom>
        </p:spPr>
      </p:pic>
      <p:sp>
        <p:nvSpPr>
          <p:cNvPr id="13" name="타원 12">
            <a:extLst>
              <a:ext uri="{FF2B5EF4-FFF2-40B4-BE49-F238E27FC236}">
                <a16:creationId xmlns:a16="http://schemas.microsoft.com/office/drawing/2014/main" id="{651BCE9C-202B-DE4F-A6BA-C41EF67A4563}"/>
              </a:ext>
            </a:extLst>
          </p:cNvPr>
          <p:cNvSpPr/>
          <p:nvPr/>
        </p:nvSpPr>
        <p:spPr>
          <a:xfrm>
            <a:off x="11792024" y="8037702"/>
            <a:ext cx="520262" cy="520262"/>
          </a:xfrm>
          <a:prstGeom prst="ellipse">
            <a:avLst/>
          </a:prstGeom>
          <a:solidFill>
            <a:srgbClr val="A4C2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58487E-2218-9D4D-B0AC-F4B1B102F33D}"/>
              </a:ext>
            </a:extLst>
          </p:cNvPr>
          <p:cNvSpPr txBox="1"/>
          <p:nvPr/>
        </p:nvSpPr>
        <p:spPr>
          <a:xfrm>
            <a:off x="12338774" y="8113167"/>
            <a:ext cx="2758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</a:t>
            </a:r>
            <a:r>
              <a:rPr lang="ko-KR" altLang="en-US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training data</a:t>
            </a:r>
            <a:endParaRPr lang="ko-KR" altLang="en-US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78E3DD6-41C7-5A4E-8467-EBCB6AF26296}"/>
              </a:ext>
            </a:extLst>
          </p:cNvPr>
          <p:cNvSpPr/>
          <p:nvPr/>
        </p:nvSpPr>
        <p:spPr>
          <a:xfrm>
            <a:off x="11834338" y="8947827"/>
            <a:ext cx="520262" cy="520262"/>
          </a:xfrm>
          <a:prstGeom prst="rect">
            <a:avLst/>
          </a:prstGeom>
          <a:solidFill>
            <a:srgbClr val="B7D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B531BE-3D91-9D41-B0CE-65E48DD52A68}"/>
              </a:ext>
            </a:extLst>
          </p:cNvPr>
          <p:cNvSpPr txBox="1"/>
          <p:nvPr/>
        </p:nvSpPr>
        <p:spPr>
          <a:xfrm>
            <a:off x="12354600" y="9014860"/>
            <a:ext cx="2758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</a:t>
            </a:r>
            <a:r>
              <a:rPr lang="ko-KR" altLang="en-US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test data</a:t>
            </a:r>
            <a:endParaRPr lang="ko-KR" altLang="en-US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C3CFE34-05B4-1D4B-BCC5-A6E35792EEED}"/>
              </a:ext>
            </a:extLst>
          </p:cNvPr>
          <p:cNvSpPr/>
          <p:nvPr/>
        </p:nvSpPr>
        <p:spPr>
          <a:xfrm>
            <a:off x="8371490" y="5275386"/>
            <a:ext cx="390673" cy="620918"/>
          </a:xfrm>
          <a:prstGeom prst="rect">
            <a:avLst/>
          </a:prstGeom>
          <a:noFill/>
          <a:ln w="38100">
            <a:solidFill>
              <a:srgbClr val="00462A">
                <a:alpha val="6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540576-BD51-7F49-BDA2-FEDCF3650164}"/>
              </a:ext>
            </a:extLst>
          </p:cNvPr>
          <p:cNvSpPr txBox="1"/>
          <p:nvPr/>
        </p:nvSpPr>
        <p:spPr>
          <a:xfrm>
            <a:off x="7958087" y="4911123"/>
            <a:ext cx="17687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(</a:t>
            </a:r>
            <a:r>
              <a:rPr lang="ko-KR" altLang="en-US" sz="1600" dirty="0" err="1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하이퍼파라미터</a:t>
            </a:r>
            <a:r>
              <a:rPr lang="en-US" altLang="ko-KR" sz="1600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endParaRPr lang="ko-KR" altLang="en-US" sz="1600" dirty="0">
              <a:solidFill>
                <a:srgbClr val="00462A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78884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6180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#01 Regularization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1039821" y="3446573"/>
            <a:ext cx="1013746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Regularization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모델에 제약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(penalty)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주는 것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=&gt;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규제를 가해 모델의 복잡도를 줄이고 더 단순한 모델이 되도록 함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F8E37237-0ECB-D84C-83E5-834E2AF1F0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9821" y="6292822"/>
            <a:ext cx="11811000" cy="9271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B65F0F6-75D8-FF4A-980C-DD905EA71EA9}"/>
              </a:ext>
            </a:extLst>
          </p:cNvPr>
          <p:cNvSpPr txBox="1"/>
          <p:nvPr/>
        </p:nvSpPr>
        <p:spPr>
          <a:xfrm>
            <a:off x="1039821" y="7200206"/>
            <a:ext cx="101374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*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   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regularization strength (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하이퍼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파라미터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EDAE0C47-2F06-2048-90E1-194DAA4D1A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9136" y="7184842"/>
            <a:ext cx="212387" cy="54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027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5277147" y="3286935"/>
            <a:ext cx="687106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latin typeface="a아시아헤드3" panose="02020600000000000000" pitchFamily="18" charset="-127"/>
                <a:ea typeface="a아시아헤드3" panose="02020600000000000000" pitchFamily="18" charset="-127"/>
              </a:rPr>
              <a:t>Reviews</a:t>
            </a:r>
            <a:endParaRPr lang="ko-KR" altLang="en-US" sz="6600" dirty="0">
              <a:latin typeface="a아시아헤드3" panose="02020600000000000000" pitchFamily="18" charset="-127"/>
              <a:ea typeface="a아시아헤드3" panose="02020600000000000000" pitchFamily="18" charset="-127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6180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#02 L1 </a:t>
            </a:r>
            <a:r>
              <a:rPr lang="ko-KR" altLang="en-US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규제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,</a:t>
            </a:r>
            <a:r>
              <a:rPr lang="ko-KR" altLang="en-US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L2 </a:t>
            </a:r>
            <a:r>
              <a:rPr lang="ko-KR" altLang="en-US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규제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1039821" y="3135288"/>
            <a:ext cx="15477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L1 </a:t>
            </a:r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규제</a:t>
            </a:r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</a:t>
            </a:r>
            <a:endParaRPr lang="ko-KR" altLang="en-US" sz="32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5112DBB-A7F3-6149-91D6-1616D31C2719}"/>
              </a:ext>
            </a:extLst>
          </p:cNvPr>
          <p:cNvSpPr txBox="1"/>
          <p:nvPr/>
        </p:nvSpPr>
        <p:spPr>
          <a:xfrm>
            <a:off x="1039821" y="7558840"/>
            <a:ext cx="101374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60F76AE-ECFD-1B48-961A-39210E878E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2110" y="3135288"/>
            <a:ext cx="4263088" cy="69730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0264F89-9269-A648-94CD-6C31C60BF8B9}"/>
              </a:ext>
            </a:extLst>
          </p:cNvPr>
          <p:cNvSpPr txBox="1"/>
          <p:nvPr/>
        </p:nvSpPr>
        <p:spPr>
          <a:xfrm>
            <a:off x="986837" y="3874126"/>
            <a:ext cx="60583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e.g. w = [0, 0, 1, 0] </a:t>
            </a:r>
            <a:r>
              <a:rPr lang="en-US" altLang="ko-KR" sz="2800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# sparse</a:t>
            </a:r>
            <a:r>
              <a:rPr lang="ko-KR" altLang="en-US" sz="2800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solidFill>
                  <a:srgbClr val="00462A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matrix</a:t>
            </a:r>
            <a:endParaRPr lang="ko-KR" altLang="en-US" sz="2800" dirty="0">
              <a:solidFill>
                <a:srgbClr val="00462A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DFBD11-89DB-A944-9516-00EE6E6296BC}"/>
              </a:ext>
            </a:extLst>
          </p:cNvPr>
          <p:cNvSpPr txBox="1"/>
          <p:nvPr/>
        </p:nvSpPr>
        <p:spPr>
          <a:xfrm>
            <a:off x="1092805" y="5383378"/>
            <a:ext cx="15477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L2 </a:t>
            </a:r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규제</a:t>
            </a:r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</a:t>
            </a:r>
            <a:endParaRPr lang="ko-KR" altLang="en-US" sz="32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5568073-0B1D-124C-925D-DDFE41AF42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5094" y="5383378"/>
            <a:ext cx="4263088" cy="69730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F66CDCC-A874-A74E-AF14-531709C17654}"/>
              </a:ext>
            </a:extLst>
          </p:cNvPr>
          <p:cNvSpPr txBox="1"/>
          <p:nvPr/>
        </p:nvSpPr>
        <p:spPr>
          <a:xfrm>
            <a:off x="1039821" y="6122216"/>
            <a:ext cx="60583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e.g. w = [0.25,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0.25,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0.25,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0.25]</a:t>
            </a:r>
            <a:endParaRPr lang="ko-KR" altLang="en-US" sz="2800" dirty="0">
              <a:solidFill>
                <a:srgbClr val="00462A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196DA2B-7487-AA4E-9308-03436C3592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2110" y="5254486"/>
            <a:ext cx="4354422" cy="86772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92E5997-C858-5E49-B6F4-4CE9053210C9}"/>
              </a:ext>
            </a:extLst>
          </p:cNvPr>
          <p:cNvSpPr txBox="1"/>
          <p:nvPr/>
        </p:nvSpPr>
        <p:spPr>
          <a:xfrm>
            <a:off x="1092805" y="7361145"/>
            <a:ext cx="787609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(+)</a:t>
            </a:r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endParaRPr lang="en-US" altLang="ko-KR" sz="32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Elastic net (L1 + L2),</a:t>
            </a:r>
          </a:p>
          <a:p>
            <a:r>
              <a:rPr lang="en-US" altLang="ko-KR" sz="3200" dirty="0">
                <a:solidFill>
                  <a:srgbClr val="0070C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Max norm regularization,</a:t>
            </a:r>
          </a:p>
          <a:p>
            <a:r>
              <a:rPr lang="en-US" altLang="ko-KR" sz="3200" dirty="0">
                <a:solidFill>
                  <a:srgbClr val="0070C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Dropout,</a:t>
            </a:r>
          </a:p>
          <a:p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Batch normalization, stochastic depth</a:t>
            </a:r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530038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2910465" y="3286935"/>
            <a:ext cx="687106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latin typeface="a아시아헤드3" panose="02020600000000000000" pitchFamily="18" charset="-127"/>
                <a:ea typeface="a아시아헤드3" panose="02020600000000000000" pitchFamily="18" charset="-127"/>
              </a:rPr>
              <a:t>Optimization</a:t>
            </a:r>
            <a:endParaRPr lang="ko-KR" altLang="en-US" sz="6600" dirty="0">
              <a:latin typeface="a아시아헤드3" panose="02020600000000000000" pitchFamily="18" charset="-127"/>
              <a:ea typeface="a아시아헤드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63782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6180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#01 Optimization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986837" y="2073425"/>
            <a:ext cx="89796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-- loss</a:t>
            </a:r>
            <a:r>
              <a:rPr lang="ko-KR" altLang="en-US" sz="32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</a:t>
            </a:r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최소화하는 가중치 </a:t>
            </a:r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W</a:t>
            </a:r>
            <a:r>
              <a:rPr lang="ko-KR" altLang="en-US" sz="32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</a:t>
            </a:r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어떻게 찾을 것인가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5112DBB-A7F3-6149-91D6-1616D31C2719}"/>
              </a:ext>
            </a:extLst>
          </p:cNvPr>
          <p:cNvSpPr txBox="1"/>
          <p:nvPr/>
        </p:nvSpPr>
        <p:spPr>
          <a:xfrm>
            <a:off x="1039821" y="7558840"/>
            <a:ext cx="101374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0264F89-9269-A648-94CD-6C31C60BF8B9}"/>
              </a:ext>
            </a:extLst>
          </p:cNvPr>
          <p:cNvSpPr txBox="1"/>
          <p:nvPr/>
        </p:nvSpPr>
        <p:spPr>
          <a:xfrm>
            <a:off x="986837" y="4951145"/>
            <a:ext cx="798206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커다란 산을 내려갈 때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각 지점에서의 풍경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파라미터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W</a:t>
            </a:r>
          </a:p>
          <a:p>
            <a:pPr marL="457200" indent="-457200">
              <a:buFontTx/>
              <a:buChar char="-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높이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loss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=&gt;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가장 낮은 지점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바닥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(loss=0)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으로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하산하고자 함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ECDB6E7-CB63-8844-A468-2294A729DF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0114" y="4110535"/>
            <a:ext cx="6223000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2596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6180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#02 Gradient Descent(</a:t>
            </a:r>
            <a:r>
              <a:rPr lang="ko-KR" altLang="en-US" sz="6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경사하강법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)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5112DBB-A7F3-6149-91D6-1616D31C2719}"/>
              </a:ext>
            </a:extLst>
          </p:cNvPr>
          <p:cNvSpPr txBox="1"/>
          <p:nvPr/>
        </p:nvSpPr>
        <p:spPr>
          <a:xfrm>
            <a:off x="1039821" y="7558840"/>
            <a:ext cx="101374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0264F89-9269-A648-94CD-6C31C60BF8B9}"/>
              </a:ext>
            </a:extLst>
          </p:cNvPr>
          <p:cNvSpPr txBox="1"/>
          <p:nvPr/>
        </p:nvSpPr>
        <p:spPr>
          <a:xfrm>
            <a:off x="4389167" y="7414097"/>
            <a:ext cx="9509666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“</a:t>
            </a:r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기울기</a:t>
            </a:r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(slope)</a:t>
            </a:r>
            <a:r>
              <a:rPr lang="ko-KR" altLang="en-US" sz="32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</a:t>
            </a:r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따라서 내려가기 </a:t>
            </a:r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“</a:t>
            </a:r>
          </a:p>
          <a:p>
            <a:pPr algn="ctr"/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 algn="ctr">
              <a:buFontTx/>
              <a:buChar char="-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steepest descent</a:t>
            </a:r>
          </a:p>
          <a:p>
            <a:pPr marL="457200" indent="-457200" algn="ctr">
              <a:buFontTx/>
              <a:buChar char="-"/>
            </a:pPr>
            <a:r>
              <a:rPr lang="en-US" altLang="ko-KR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Nagative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gradient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방향으로 이동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*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그레디언트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다차원에서 각각 차원을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편미분한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값으로 구성된 벡터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ECDB6E7-CB63-8844-A468-2294A729DF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9155" y="2478930"/>
            <a:ext cx="6223000" cy="4470400"/>
          </a:xfrm>
          <a:prstGeom prst="rect">
            <a:avLst/>
          </a:prstGeom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4B2AA3AF-C52D-6F4A-ACF0-ED16BAC95B65}"/>
              </a:ext>
            </a:extLst>
          </p:cNvPr>
          <p:cNvCxnSpPr/>
          <p:nvPr/>
        </p:nvCxnSpPr>
        <p:spPr>
          <a:xfrm>
            <a:off x="7821038" y="6225702"/>
            <a:ext cx="1031132" cy="214009"/>
          </a:xfrm>
          <a:prstGeom prst="straightConnector1">
            <a:avLst/>
          </a:prstGeom>
          <a:ln w="190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69789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6180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#02 Gradient Descent(</a:t>
            </a:r>
            <a:r>
              <a:rPr lang="ko-KR" altLang="en-US" sz="6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경사하강법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)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5112DBB-A7F3-6149-91D6-1616D31C2719}"/>
              </a:ext>
            </a:extLst>
          </p:cNvPr>
          <p:cNvSpPr txBox="1"/>
          <p:nvPr/>
        </p:nvSpPr>
        <p:spPr>
          <a:xfrm>
            <a:off x="1039821" y="7558840"/>
            <a:ext cx="101374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71C347-A820-764C-941F-49FFAD463B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6429" y="2345293"/>
            <a:ext cx="10215139" cy="19800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BAC0F64-F619-974A-BBC1-C8D8A5887F37}"/>
              </a:ext>
            </a:extLst>
          </p:cNvPr>
          <p:cNvSpPr txBox="1"/>
          <p:nvPr/>
        </p:nvSpPr>
        <p:spPr>
          <a:xfrm>
            <a:off x="986837" y="4951145"/>
            <a:ext cx="798206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가중치를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0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 아닌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랜덤한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값으로 초기화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buAutoNum type="arabicPeriod"/>
            </a:pP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buAutoNum type="arabicPeriod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Loss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와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Gradient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계산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--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손실 함수를 가중치로 미분하여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그레디언트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계산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buAutoNum type="arabicPeriod"/>
            </a:pP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514350" indent="-514350">
              <a:buAutoNum type="arabicPeriod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가중치 업데이트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solidFill>
                  <a:srgbClr val="FF000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negative gradient</a:t>
            </a:r>
            <a:r>
              <a:rPr lang="ko-KR" altLang="en-US" sz="2800" dirty="0">
                <a:solidFill>
                  <a:srgbClr val="FF000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방향으로 작은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step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만큼 이동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lvl="1"/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72E452-B4B8-4144-8388-4C4C836E9248}"/>
              </a:ext>
            </a:extLst>
          </p:cNvPr>
          <p:cNvSpPr txBox="1"/>
          <p:nvPr/>
        </p:nvSpPr>
        <p:spPr>
          <a:xfrm>
            <a:off x="986836" y="8707885"/>
            <a:ext cx="9402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=&gt;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loss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가장 작은 값에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수렴할때까지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2,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3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과정을 반복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(while)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8794E56-A708-4C4F-AE77-B19554F61134}"/>
              </a:ext>
            </a:extLst>
          </p:cNvPr>
          <p:cNvSpPr txBox="1"/>
          <p:nvPr/>
        </p:nvSpPr>
        <p:spPr>
          <a:xfrm>
            <a:off x="986836" y="8707885"/>
            <a:ext cx="79820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=&gt;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loss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가장 작은 값에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수렴할때까지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2,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3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과정을 반복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4203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6180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#02 Gradient Descent(</a:t>
            </a:r>
            <a:r>
              <a:rPr lang="ko-KR" altLang="en-US" sz="6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경사하강법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)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5112DBB-A7F3-6149-91D6-1616D31C2719}"/>
              </a:ext>
            </a:extLst>
          </p:cNvPr>
          <p:cNvSpPr txBox="1"/>
          <p:nvPr/>
        </p:nvSpPr>
        <p:spPr>
          <a:xfrm>
            <a:off x="1039821" y="7558840"/>
            <a:ext cx="101374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006963-7AB1-854A-8167-8AA9C62DBEB5}"/>
              </a:ext>
            </a:extLst>
          </p:cNvPr>
          <p:cNvSpPr txBox="1"/>
          <p:nvPr/>
        </p:nvSpPr>
        <p:spPr>
          <a:xfrm>
            <a:off x="2266544" y="3327618"/>
            <a:ext cx="1375491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*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.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solidFill>
                  <a:srgbClr val="FF000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step size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(= </a:t>
            </a:r>
            <a:r>
              <a:rPr lang="en-US" altLang="ko-KR" sz="2800" dirty="0">
                <a:solidFill>
                  <a:srgbClr val="FF000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learning rate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가중치 업데이트에서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loss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줄어드는 방향으로 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얼만큼 이동할 것인지를 결정하는 </a:t>
            </a:r>
            <a:r>
              <a:rPr lang="ko-KR" altLang="en-US" sz="2800" u="sng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하이퍼파라미터</a:t>
            </a:r>
            <a:endParaRPr lang="en-US" altLang="ko-KR" sz="2800" u="sng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54DFFB0-A294-C64C-9C12-193B66DFDC6D}"/>
              </a:ext>
            </a:extLst>
          </p:cNvPr>
          <p:cNvGrpSpPr/>
          <p:nvPr/>
        </p:nvGrpSpPr>
        <p:grpSpPr>
          <a:xfrm>
            <a:off x="10069374" y="3394450"/>
            <a:ext cx="4601733" cy="1212233"/>
            <a:chOff x="4036429" y="3113087"/>
            <a:chExt cx="4601733" cy="1212233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1771C347-A820-764C-941F-49FFAD463B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8777" r="54952"/>
            <a:stretch/>
          </p:blipFill>
          <p:spPr>
            <a:xfrm>
              <a:off x="4036429" y="3113087"/>
              <a:ext cx="4601733" cy="1212233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4B78018E-93F3-1B4A-B708-3396B4E83380}"/>
                </a:ext>
              </a:extLst>
            </p:cNvPr>
            <p:cNvSpPr/>
            <p:nvPr/>
          </p:nvSpPr>
          <p:spPr>
            <a:xfrm>
              <a:off x="6322979" y="3988340"/>
              <a:ext cx="1517515" cy="33698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3B23A058-3826-B340-8650-CFD8F4E5E2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4119" y="5822536"/>
            <a:ext cx="12469265" cy="411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5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6180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#02 Gradient Descent(</a:t>
            </a:r>
            <a:r>
              <a:rPr lang="ko-KR" altLang="en-US" sz="6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경사하강법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)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5112DBB-A7F3-6149-91D6-1616D31C2719}"/>
              </a:ext>
            </a:extLst>
          </p:cNvPr>
          <p:cNvSpPr txBox="1"/>
          <p:nvPr/>
        </p:nvSpPr>
        <p:spPr>
          <a:xfrm>
            <a:off x="1039821" y="7558840"/>
            <a:ext cx="101374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006963-7AB1-854A-8167-8AA9C62DBEB5}"/>
              </a:ext>
            </a:extLst>
          </p:cNvPr>
          <p:cNvSpPr txBox="1"/>
          <p:nvPr/>
        </p:nvSpPr>
        <p:spPr>
          <a:xfrm>
            <a:off x="2266544" y="3327618"/>
            <a:ext cx="1375491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그레디언트</a:t>
            </a:r>
            <a:endParaRPr lang="en-US" altLang="ko-KR" sz="2800" b="1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함수값이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가장 가파르게 증가하는 방향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-&gt;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벡터의 크기가 증가의 가파른 정도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</a:t>
            </a:r>
            <a:r>
              <a:rPr lang="ko-KR" altLang="en-US" sz="2800" u="sng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기울기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나타냄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5F647A0-97D7-2048-B4C4-7BCF2B29FB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240" y="5229125"/>
            <a:ext cx="8382946" cy="465942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0AEE7B2-5DDE-C244-9CB4-5E6509BA8D22}"/>
              </a:ext>
            </a:extLst>
          </p:cNvPr>
          <p:cNvSpPr txBox="1"/>
          <p:nvPr/>
        </p:nvSpPr>
        <p:spPr>
          <a:xfrm>
            <a:off x="2266543" y="2431499"/>
            <a:ext cx="137549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--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왜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그레디언트의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반대 방향인가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?</a:t>
            </a:r>
            <a:endParaRPr lang="en-US" altLang="ko-KR" sz="2800" u="sng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3A7DC4E-F962-1545-BA6B-6DC0158C5E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80186" y="6417359"/>
            <a:ext cx="4778743" cy="52322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324DDE9-E7C1-AF4C-88C8-4341A999F2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0186" y="7220223"/>
            <a:ext cx="2947483" cy="86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7905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6180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#02 Gradient Check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638B63-DBA6-A247-8A90-FA45364C11EC}"/>
              </a:ext>
            </a:extLst>
          </p:cNvPr>
          <p:cNvSpPr txBox="1"/>
          <p:nvPr/>
        </p:nvSpPr>
        <p:spPr>
          <a:xfrm>
            <a:off x="1021401" y="3108435"/>
            <a:ext cx="1375491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수치적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gradient: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추정치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느림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사용하기 쉬움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Tx/>
              <a:buChar char="-"/>
            </a:pP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해석적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gradient: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정확함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빠름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오류의 가능성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 algn="ctr">
              <a:buFontTx/>
              <a:buChar char="-"/>
            </a:pP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 algn="ctr">
              <a:buFontTx/>
              <a:buChar char="-"/>
            </a:pP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 algn="ctr">
              <a:buFontTx/>
              <a:buChar char="-"/>
            </a:pP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r>
              <a:rPr lang="en-US" altLang="ko-KR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Gradient Check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해석적 미분이 잘 되었는지 확인하기 위해 수치적 미분을 사용하는 것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=&gt;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수치적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gradient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디버깅의 도구로 이용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 algn="ctr">
              <a:buFontTx/>
              <a:buChar char="-"/>
            </a:pP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 algn="ctr">
              <a:buFontTx/>
              <a:buChar char="-"/>
            </a:pP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48508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6180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#03 Minibatch (SGD)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8802D4A-906B-7F49-B9C7-60937C186B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7800" y="3071034"/>
            <a:ext cx="7454900" cy="22606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3638B63-DBA6-A247-8A90-FA45364C11EC}"/>
              </a:ext>
            </a:extLst>
          </p:cNvPr>
          <p:cNvSpPr txBox="1"/>
          <p:nvPr/>
        </p:nvSpPr>
        <p:spPr>
          <a:xfrm>
            <a:off x="1274321" y="6258875"/>
            <a:ext cx="1375491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Tx/>
              <a:buChar char="-"/>
            </a:pP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너무 큰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N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값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연산량이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많고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실제로 모두 사용하지 못 할 만큼 데이터가 큼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marL="457200" indent="-457200" algn="ctr">
              <a:buFontTx/>
              <a:buChar char="-"/>
            </a:pP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-&gt;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데이터의 일부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</a:t>
            </a:r>
            <a:r>
              <a:rPr lang="en-US" altLang="ko-KR" sz="2800" b="1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mini batch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만 사용하여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Loss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전체 합의 추정치와 실제 전체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gradient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추정치를 계산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49815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18288000" cy="106180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#03 Minibatch (SGD)</a:t>
            </a:r>
            <a:r>
              <a:rPr lang="ko-KR" altLang="en-US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–</a:t>
            </a:r>
            <a:r>
              <a:rPr lang="ko-KR" altLang="en-US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Web Demo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560DDD-295C-9A45-9AA6-09626020EBDE}"/>
              </a:ext>
            </a:extLst>
          </p:cNvPr>
          <p:cNvSpPr txBox="1"/>
          <p:nvPr/>
        </p:nvSpPr>
        <p:spPr>
          <a:xfrm>
            <a:off x="164955" y="10066811"/>
            <a:ext cx="9251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ore-KR" altLang="en-US" dirty="0"/>
              <a:t>http://vision.stanford.edu/teaching/cs231n-demos/linear-classify/</a:t>
            </a:r>
          </a:p>
        </p:txBody>
      </p:sp>
      <p:pic>
        <p:nvPicPr>
          <p:cNvPr id="8" name="화면 기록 2022-09-13 오전 6.23.52" descr="화면 기록 2022-09-13 오전 6.23.52">
            <a:hlinkClick r:id="" action="ppaction://media"/>
            <a:extLst>
              <a:ext uri="{FF2B5EF4-FFF2-40B4-BE49-F238E27FC236}">
                <a16:creationId xmlns:a16="http://schemas.microsoft.com/office/drawing/2014/main" id="{B1DE29D8-171E-934A-9FB4-922B5CE93D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600099" y="2702854"/>
            <a:ext cx="5698588" cy="576711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F50D304-0CC5-8D4E-BF49-AB8C44AF4A1D}"/>
              </a:ext>
            </a:extLst>
          </p:cNvPr>
          <p:cNvSpPr txBox="1"/>
          <p:nvPr/>
        </p:nvSpPr>
        <p:spPr>
          <a:xfrm>
            <a:off x="1741249" y="8686231"/>
            <a:ext cx="41148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step size(LR) = 2</a:t>
            </a:r>
          </a:p>
          <a:p>
            <a:pPr marL="457200" indent="-457200">
              <a:buFontTx/>
              <a:buChar char="-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SVM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469C97-E017-6046-82BA-42AD698C76B1}"/>
              </a:ext>
            </a:extLst>
          </p:cNvPr>
          <p:cNvSpPr txBox="1"/>
          <p:nvPr/>
        </p:nvSpPr>
        <p:spPr>
          <a:xfrm>
            <a:off x="775729" y="1736721"/>
            <a:ext cx="4255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3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개의 클래스에 대해 훈련 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F84035-7680-6940-920F-F65DE79D8357}"/>
              </a:ext>
            </a:extLst>
          </p:cNvPr>
          <p:cNvSpPr txBox="1"/>
          <p:nvPr/>
        </p:nvSpPr>
        <p:spPr>
          <a:xfrm>
            <a:off x="9916586" y="8691254"/>
            <a:ext cx="41148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step size(LR) = 0.1</a:t>
            </a:r>
          </a:p>
          <a:p>
            <a:pPr marL="457200" indent="-457200">
              <a:buFontTx/>
              <a:buChar char="-"/>
            </a:pPr>
            <a:r>
              <a:rPr lang="en-US" altLang="ko-KR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Softmax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</a:p>
        </p:txBody>
      </p:sp>
      <p:pic>
        <p:nvPicPr>
          <p:cNvPr id="16" name="화면 기록 2022-09-13 오전 6.29.42" descr="화면 기록 2022-09-13 오전 6.29.42">
            <a:hlinkClick r:id="" action="ppaction://media"/>
            <a:extLst>
              <a:ext uri="{FF2B5EF4-FFF2-40B4-BE49-F238E27FC236}">
                <a16:creationId xmlns:a16="http://schemas.microsoft.com/office/drawing/2014/main" id="{4E5122E4-2A33-6241-AE43-0E0B67F793F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670204" y="2750237"/>
            <a:ext cx="5698588" cy="576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390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20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 01 Challenges</a:t>
            </a:r>
            <a:r>
              <a:rPr lang="ko-KR" altLang="en-US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of</a:t>
            </a:r>
            <a:r>
              <a:rPr lang="ko-KR" altLang="en-US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recognition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30DEE96-8D60-91C8-1C59-E34BE2D0AB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751" y="2213811"/>
            <a:ext cx="15782476" cy="6847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1636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6180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#04</a:t>
            </a:r>
            <a:r>
              <a:rPr lang="ko-KR" altLang="en-US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Potential Problems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F7F341-744D-0A49-B722-13557BFC3695}"/>
              </a:ext>
            </a:extLst>
          </p:cNvPr>
          <p:cNvSpPr txBox="1"/>
          <p:nvPr/>
        </p:nvSpPr>
        <p:spPr>
          <a:xfrm>
            <a:off x="1195493" y="2506681"/>
            <a:ext cx="7491307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Local Minimum(Optima)</a:t>
            </a:r>
          </a:p>
          <a:p>
            <a:pPr marL="514350" indent="-514350">
              <a:buAutoNum type="arabicPeriod"/>
            </a:pP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local minima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빠져 실제 최솟값을 찾지 못함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B9C9B02-4AD5-E046-B9CF-6994F398CA38}"/>
              </a:ext>
            </a:extLst>
          </p:cNvPr>
          <p:cNvGrpSpPr/>
          <p:nvPr/>
        </p:nvGrpSpPr>
        <p:grpSpPr>
          <a:xfrm>
            <a:off x="6858000" y="2373665"/>
            <a:ext cx="4572000" cy="3175000"/>
            <a:chOff x="935665" y="3460788"/>
            <a:chExt cx="4572000" cy="317500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6ED0286E-598E-2148-BEF8-4E7DA8BE6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5665" y="3460788"/>
              <a:ext cx="4572000" cy="317500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96076E8-AB12-B544-B850-685DE9355F98}"/>
                </a:ext>
              </a:extLst>
            </p:cNvPr>
            <p:cNvSpPr txBox="1"/>
            <p:nvPr/>
          </p:nvSpPr>
          <p:spPr>
            <a:xfrm>
              <a:off x="1858928" y="4893539"/>
              <a:ext cx="160025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0070C0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Local Minima</a:t>
              </a:r>
            </a:p>
            <a:p>
              <a:pPr algn="ctr"/>
              <a:endPara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A5B24F4-31AA-3A4D-A1B8-EB27669EB5EA}"/>
                </a:ext>
              </a:extLst>
            </p:cNvPr>
            <p:cNvSpPr txBox="1"/>
            <p:nvPr/>
          </p:nvSpPr>
          <p:spPr>
            <a:xfrm>
              <a:off x="3472603" y="5671685"/>
              <a:ext cx="1819693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rPr>
                <a:t>Global Minima</a:t>
              </a:r>
            </a:p>
            <a:p>
              <a:pPr algn="ctr"/>
              <a:endPara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304077A-4928-FF48-B096-758667DA34DB}"/>
              </a:ext>
            </a:extLst>
          </p:cNvPr>
          <p:cNvSpPr txBox="1"/>
          <p:nvPr/>
        </p:nvSpPr>
        <p:spPr>
          <a:xfrm>
            <a:off x="6633773" y="2468548"/>
            <a:ext cx="16002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903DF1-4542-2B47-8448-E9F17AB10649}"/>
              </a:ext>
            </a:extLst>
          </p:cNvPr>
          <p:cNvSpPr txBox="1"/>
          <p:nvPr/>
        </p:nvSpPr>
        <p:spPr>
          <a:xfrm>
            <a:off x="10304784" y="5184726"/>
            <a:ext cx="16002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Weight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83E61C-D6BB-994C-BC02-2FD8790CAC00}"/>
              </a:ext>
            </a:extLst>
          </p:cNvPr>
          <p:cNvSpPr txBox="1"/>
          <p:nvPr/>
        </p:nvSpPr>
        <p:spPr>
          <a:xfrm>
            <a:off x="1195492" y="5681681"/>
            <a:ext cx="7491307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2.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연산량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학습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데이터셋이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많아질수록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계산량이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많아져 학습속도가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느려짐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3AFC202-9553-4A4F-BDB5-F48A1323C259}"/>
              </a:ext>
            </a:extLst>
          </p:cNvPr>
          <p:cNvSpPr txBox="1"/>
          <p:nvPr/>
        </p:nvSpPr>
        <p:spPr>
          <a:xfrm>
            <a:off x="1195491" y="7510550"/>
            <a:ext cx="74913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3.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Plateau</a:t>
            </a: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평탄한 영역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플래튜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에서 학습 속도가 매우 느려지거나 혹은 정지함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=&gt;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현 지점의 </a:t>
            </a:r>
            <a:r>
              <a:rPr lang="ko-KR" altLang="en-US" sz="20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가중치값을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이용하여 가중치를 업데이트하는데</a:t>
            </a:r>
            <a:r>
              <a:rPr lang="en-US" altLang="ko-KR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가중치 값이 너무 작아 업데이트가 잘 되지 않는 </a:t>
            </a:r>
            <a:r>
              <a:rPr lang="ko-KR" altLang="en-US" sz="2000" dirty="0">
                <a:solidFill>
                  <a:srgbClr val="0070C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가중치 손실</a:t>
            </a:r>
            <a:r>
              <a:rPr lang="ko-KR" altLang="en-US" sz="20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문제 발생</a:t>
            </a:r>
            <a:endParaRPr lang="en-US" altLang="ko-KR" sz="20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78351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6180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#05</a:t>
            </a:r>
            <a:r>
              <a:rPr lang="ko-KR" altLang="en-US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Optimization Method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469C97-E017-6046-82BA-42AD698C76B1}"/>
              </a:ext>
            </a:extLst>
          </p:cNvPr>
          <p:cNvSpPr txBox="1"/>
          <p:nvPr/>
        </p:nvSpPr>
        <p:spPr>
          <a:xfrm>
            <a:off x="775728" y="1736721"/>
            <a:ext cx="88351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Momentum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파라미터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업데이트 시 이전 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그레디언트도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계산에 포함시킴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4ABBBB4-9406-F846-9347-F90F0C2217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728" y="3097356"/>
            <a:ext cx="7054522" cy="338846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630A136-F27C-7349-B7F3-79D0F2983764}"/>
              </a:ext>
            </a:extLst>
          </p:cNvPr>
          <p:cNvSpPr txBox="1"/>
          <p:nvPr/>
        </p:nvSpPr>
        <p:spPr>
          <a:xfrm>
            <a:off x="775728" y="6892352"/>
            <a:ext cx="1350447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RMSProp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지수이동평균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(EMA)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이용하여 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먼 과거의 기울기는 조금 반영하고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최신 기울기를 많이 반영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FFBDC17-A375-9649-8E6B-A7435DA338FE}"/>
              </a:ext>
            </a:extLst>
          </p:cNvPr>
          <p:cNvSpPr txBox="1"/>
          <p:nvPr/>
        </p:nvSpPr>
        <p:spPr>
          <a:xfrm>
            <a:off x="775728" y="8729125"/>
            <a:ext cx="135044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Adam</a:t>
            </a: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Momentum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과 </a:t>
            </a:r>
            <a:r>
              <a:rPr lang="en-US" altLang="ko-KR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RMSProp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장점을 결합하여 학습의 방향과 크기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</a:t>
            </a:r>
            <a:r>
              <a:rPr lang="en-US" altLang="ko-KR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lr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모두 개선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5C652E1-4EC2-D74B-A475-478807473F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79425" y="3009421"/>
            <a:ext cx="5904677" cy="404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3028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2910465" y="3286935"/>
            <a:ext cx="687106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latin typeface="a아시아헤드3" panose="02020600000000000000" pitchFamily="18" charset="-127"/>
                <a:ea typeface="a아시아헤드3" panose="02020600000000000000" pitchFamily="18" charset="-127"/>
              </a:rPr>
              <a:t>Image Features</a:t>
            </a:r>
            <a:endParaRPr lang="ko-KR" altLang="en-US" sz="6600" dirty="0">
              <a:latin typeface="a아시아헤드3" panose="02020600000000000000" pitchFamily="18" charset="-127"/>
              <a:ea typeface="a아시아헤드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99971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6180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#01</a:t>
            </a:r>
            <a:r>
              <a:rPr lang="ko-KR" altLang="en-US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Image Features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469C97-E017-6046-82BA-42AD698C76B1}"/>
              </a:ext>
            </a:extLst>
          </p:cNvPr>
          <p:cNvSpPr txBox="1"/>
          <p:nvPr/>
        </p:nvSpPr>
        <p:spPr>
          <a:xfrm>
            <a:off x="775728" y="2748398"/>
            <a:ext cx="88351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Color Histogram</a:t>
            </a:r>
          </a:p>
          <a:p>
            <a:pPr marL="514350" indent="-514350">
              <a:buAutoNum type="arabicPeriod"/>
            </a:pP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색에 대한 스펙트럼을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bucket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으로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나눈 후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이미지의 각 픽셀이 어떤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bucket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해당하는지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3908AD-E0C2-9943-A010-F87013102833}"/>
              </a:ext>
            </a:extLst>
          </p:cNvPr>
          <p:cNvSpPr txBox="1"/>
          <p:nvPr/>
        </p:nvSpPr>
        <p:spPr>
          <a:xfrm>
            <a:off x="775725" y="5452528"/>
            <a:ext cx="88351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2. Histogram of Oriented Gradients (</a:t>
            </a:r>
            <a:r>
              <a:rPr lang="en-US" altLang="ko-KR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HoG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이미지의 각 부분이 어떤 종류의 </a:t>
            </a:r>
            <a:r>
              <a:rPr lang="en-US" altLang="ko-KR" sz="2800" u="sng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edge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 구성되어 있는지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14F695-4EE5-6543-B122-EFAC2FC0B86B}"/>
              </a:ext>
            </a:extLst>
          </p:cNvPr>
          <p:cNvSpPr txBox="1"/>
          <p:nvPr/>
        </p:nvSpPr>
        <p:spPr>
          <a:xfrm>
            <a:off x="775726" y="7769279"/>
            <a:ext cx="88351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3.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Bag of Words</a:t>
            </a: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local patch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벡터로 모아 군집을 형성한 후 분류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9B82D9-2DDE-3B4E-847B-293FE59B5CD2}"/>
              </a:ext>
            </a:extLst>
          </p:cNvPr>
          <p:cNvSpPr txBox="1"/>
          <p:nvPr/>
        </p:nvSpPr>
        <p:spPr>
          <a:xfrm>
            <a:off x="775725" y="1715483"/>
            <a:ext cx="8835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--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image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의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feature</a:t>
            </a:r>
            <a:r>
              <a:rPr lang="ko-KR" altLang="en-US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추출하는 방법들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29567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6180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#02 Image Features vs. </a:t>
            </a:r>
            <a:r>
              <a:rPr lang="en-US" altLang="ko-KR" sz="6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ConvNets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975FAF9-5B4D-9147-B887-AD61BAD29B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8514" y="2387498"/>
            <a:ext cx="11328400" cy="5181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167A08-9486-004F-B0DD-CA53C75718FE}"/>
              </a:ext>
            </a:extLst>
          </p:cNvPr>
          <p:cNvSpPr txBox="1"/>
          <p:nvPr/>
        </p:nvSpPr>
        <p:spPr>
          <a:xfrm>
            <a:off x="3168514" y="7820042"/>
            <a:ext cx="1076127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Image feature: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특징 추출 후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,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이를 입력으로 하여 훈련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r>
              <a:rPr lang="en-US" altLang="ko-KR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ConvNet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이미지 자체를 입력으로 하여 특징 추출 과정 또한 훈련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06168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93C658A-8DC8-4BDA-8B30-3A8E5E38D40C}"/>
              </a:ext>
            </a:extLst>
          </p:cNvPr>
          <p:cNvSpPr txBox="1"/>
          <p:nvPr/>
        </p:nvSpPr>
        <p:spPr>
          <a:xfrm>
            <a:off x="661851" y="6078583"/>
            <a:ext cx="11887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THANK YOU</a:t>
            </a:r>
            <a:endParaRPr lang="ko-KR" altLang="en-US" sz="88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 02 Data-Driven Approach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1674B5-2B03-A24C-354D-B0B07CE299DD}"/>
              </a:ext>
            </a:extLst>
          </p:cNvPr>
          <p:cNvSpPr txBox="1"/>
          <p:nvPr/>
        </p:nvSpPr>
        <p:spPr>
          <a:xfrm>
            <a:off x="441445" y="2189327"/>
            <a:ext cx="7661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데이터 기반 접근 방법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13F0A3-A3AC-BDDB-33A1-CD035C38006B}"/>
              </a:ext>
            </a:extLst>
          </p:cNvPr>
          <p:cNvSpPr txBox="1"/>
          <p:nvPr/>
        </p:nvSpPr>
        <p:spPr>
          <a:xfrm>
            <a:off x="3852565" y="4409395"/>
            <a:ext cx="978438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Collect</a:t>
            </a:r>
            <a:r>
              <a:rPr lang="ko-KR" altLang="en-US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</a:t>
            </a:r>
            <a:r>
              <a:rPr lang="ko-KR" altLang="en-US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dataset</a:t>
            </a:r>
            <a:r>
              <a:rPr lang="ko-KR" altLang="en-US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of</a:t>
            </a:r>
            <a:r>
              <a:rPr lang="ko-KR" altLang="en-US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images</a:t>
            </a:r>
            <a:r>
              <a:rPr lang="ko-KR" altLang="en-US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and</a:t>
            </a:r>
            <a:r>
              <a:rPr lang="ko-KR" altLang="en-US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en-U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labels</a:t>
            </a:r>
          </a:p>
          <a:p>
            <a:endParaRPr lang="en-US" altLang="ko-KR" sz="36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2. Use Machine Learning to train a classifier</a:t>
            </a:r>
          </a:p>
          <a:p>
            <a:endParaRPr lang="en-US" altLang="ko-KR" sz="36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3. Evaluate the classifier on new images</a:t>
            </a:r>
            <a:endParaRPr lang="ko-KR" altLang="en-US" sz="36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8985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 03 Parametric Approach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593F4B2-6BDA-535A-34BB-337620A55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7761" y="3092185"/>
            <a:ext cx="12173357" cy="5338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D56588-0668-7322-818C-754A2791870B}"/>
              </a:ext>
            </a:extLst>
          </p:cNvPr>
          <p:cNvSpPr txBox="1"/>
          <p:nvPr/>
        </p:nvSpPr>
        <p:spPr>
          <a:xfrm>
            <a:off x="441445" y="2189327"/>
            <a:ext cx="7661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Linear classifier</a:t>
            </a:r>
            <a:endParaRPr lang="ko-KR" altLang="en-US" sz="32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9054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 04 Loss </a:t>
            </a:r>
            <a:r>
              <a:rPr lang="en-US" altLang="ko-KR" sz="6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Function&amp;Optimization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2031861" y="3282460"/>
            <a:ext cx="76614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Loss Function</a:t>
            </a:r>
            <a:endParaRPr lang="ko-KR" altLang="en-US" sz="36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C5D0A7-CF8D-42D7-9BE5-6C5EA10DCAD7}"/>
              </a:ext>
            </a:extLst>
          </p:cNvPr>
          <p:cNvSpPr txBox="1"/>
          <p:nvPr/>
        </p:nvSpPr>
        <p:spPr>
          <a:xfrm>
            <a:off x="2031860" y="6563997"/>
            <a:ext cx="76614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Optimization</a:t>
            </a:r>
            <a:endParaRPr lang="ko-KR" altLang="en-US" sz="36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A28727-2397-E75E-117F-8BE0098B7579}"/>
              </a:ext>
            </a:extLst>
          </p:cNvPr>
          <p:cNvSpPr txBox="1"/>
          <p:nvPr/>
        </p:nvSpPr>
        <p:spPr>
          <a:xfrm>
            <a:off x="2031859" y="4036362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W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 얼마나 예측을 못하는지 정량화 하는 방법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5E097C-FBCE-13A0-4608-D77541F2858E}"/>
              </a:ext>
            </a:extLst>
          </p:cNvPr>
          <p:cNvSpPr txBox="1"/>
          <p:nvPr/>
        </p:nvSpPr>
        <p:spPr>
          <a:xfrm>
            <a:off x="2031861" y="7406518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가장 좋은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W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찾는 방법</a:t>
            </a:r>
          </a:p>
        </p:txBody>
      </p:sp>
    </p:spTree>
    <p:extLst>
      <p:ext uri="{BB962C8B-B14F-4D97-AF65-F5344CB8AC3E}">
        <p14:creationId xmlns:p14="http://schemas.microsoft.com/office/powerpoint/2010/main" val="1437415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3B5F6C-2A87-45A7-BF19-CD237E48C4C4}"/>
              </a:ext>
            </a:extLst>
          </p:cNvPr>
          <p:cNvSpPr txBox="1"/>
          <p:nvPr/>
        </p:nvSpPr>
        <p:spPr>
          <a:xfrm>
            <a:off x="2910465" y="3286935"/>
            <a:ext cx="687106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latin typeface="a아시아헤드3" panose="02020600000000000000" pitchFamily="18" charset="-127"/>
                <a:ea typeface="a아시아헤드3" panose="02020600000000000000" pitchFamily="18" charset="-127"/>
              </a:rPr>
              <a:t>Loss Function</a:t>
            </a:r>
            <a:endParaRPr lang="ko-KR" altLang="en-US" sz="6600" dirty="0">
              <a:latin typeface="a아시아헤드3" panose="02020600000000000000" pitchFamily="18" charset="-127"/>
              <a:ea typeface="a아시아헤드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4880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A97DD6-6782-4D6B-B88A-0567D2DE2EF8}"/>
              </a:ext>
            </a:extLst>
          </p:cNvPr>
          <p:cNvSpPr txBox="1"/>
          <p:nvPr/>
        </p:nvSpPr>
        <p:spPr>
          <a:xfrm>
            <a:off x="164955" y="220189"/>
            <a:ext cx="1188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#01 Loss Functions</a:t>
            </a:r>
            <a:endParaRPr lang="ko-KR" altLang="en-US" sz="6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615C61-21E6-479A-AEDF-0797C60D5A55}"/>
              </a:ext>
            </a:extLst>
          </p:cNvPr>
          <p:cNvSpPr txBox="1"/>
          <p:nvPr/>
        </p:nvSpPr>
        <p:spPr>
          <a:xfrm>
            <a:off x="3240477" y="2361287"/>
            <a:ext cx="101374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W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사용해서 계산했을 때 얼만큼 결과가 나쁜가를 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양적으로 측정해 판단하는 방법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C5D0A7-CF8D-42D7-9BE5-6C5EA10DCAD7}"/>
              </a:ext>
            </a:extLst>
          </p:cNvPr>
          <p:cNvSpPr txBox="1"/>
          <p:nvPr/>
        </p:nvSpPr>
        <p:spPr>
          <a:xfrm>
            <a:off x="8939306" y="5767799"/>
            <a:ext cx="76614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Multiclass SVM Loss</a:t>
            </a:r>
          </a:p>
          <a:p>
            <a:pPr marL="457200" indent="-457200">
              <a:buFontTx/>
              <a:buChar char="-"/>
            </a:pPr>
            <a:r>
              <a:rPr lang="en-US" altLang="ko-KR" sz="2800" dirty="0" err="1">
                <a:latin typeface="a아시아헤드1" panose="02020600000000000000" pitchFamily="18" charset="-127"/>
                <a:ea typeface="a아시아헤드1" panose="02020600000000000000" pitchFamily="18" charset="-127"/>
              </a:rPr>
              <a:t>Softmax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Classifier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33B034C-925B-4850-564E-082F4E03DC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7174" y="4027949"/>
            <a:ext cx="4684959" cy="469745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8B05651-8CBD-28B5-31DC-302C0090AE08}"/>
              </a:ext>
            </a:extLst>
          </p:cNvPr>
          <p:cNvSpPr txBox="1"/>
          <p:nvPr/>
        </p:nvSpPr>
        <p:spPr>
          <a:xfrm>
            <a:off x="1277877" y="8869454"/>
            <a:ext cx="7661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=&gt;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데이터 셋에서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N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개의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sample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들의 </a:t>
            </a:r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loss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평균</a:t>
            </a:r>
            <a:endParaRPr lang="en-US" altLang="ko-KR" sz="28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9716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1069</TotalTime>
  <Words>1800</Words>
  <Application>Microsoft Macintosh PowerPoint</Application>
  <PresentationFormat>사용자 지정</PresentationFormat>
  <Paragraphs>335</Paragraphs>
  <Slides>45</Slides>
  <Notes>45</Notes>
  <HiddenSlides>0</HiddenSlides>
  <MMClips>2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45</vt:i4>
      </vt:variant>
    </vt:vector>
  </HeadingPairs>
  <TitlesOfParts>
    <vt:vector size="58" baseType="lpstr">
      <vt:lpstr>a아시아헤드1</vt:lpstr>
      <vt:lpstr>a아시아헤드2</vt:lpstr>
      <vt:lpstr>a아시아헤드3</vt:lpstr>
      <vt:lpstr>a아시아헤드4</vt:lpstr>
      <vt:lpstr>맑은 고딕</vt:lpstr>
      <vt:lpstr>Noto Sans DemiLight</vt:lpstr>
      <vt:lpstr>source-serif-pro</vt:lpstr>
      <vt:lpstr>Arial</vt:lpstr>
      <vt:lpstr>Bauhaus 93</vt:lpstr>
      <vt:lpstr>Calibri</vt:lpstr>
      <vt:lpstr>Cambria Math</vt:lpstr>
      <vt:lpstr>Symbol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고주은(컴퓨터공학전공)</cp:lastModifiedBy>
  <cp:revision>6</cp:revision>
  <dcterms:created xsi:type="dcterms:W3CDTF">2022-02-26T11:26:54Z</dcterms:created>
  <dcterms:modified xsi:type="dcterms:W3CDTF">2022-09-12T22:53:01Z</dcterms:modified>
</cp:coreProperties>
</file>